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6" r:id="rId37"/>
    <p:sldId id="292" r:id="rId38"/>
    <p:sldId id="293" r:id="rId39"/>
    <p:sldId id="294" r:id="rId40"/>
    <p:sldId id="295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1D3C3-7D75-41D1-B272-536F355BD4A1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1C153-7163-4EEB-A48C-08A4E6070E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5527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C153-7163-4EEB-A48C-08A4E6070E9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8345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C153-7163-4EEB-A48C-08A4E6070E9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942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C153-7163-4EEB-A48C-08A4E6070E9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8494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271A64-E873-4995-93C3-9F18A152FC07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271A64-E873-4995-93C3-9F18A152FC07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271A64-E873-4995-93C3-9F18A152FC07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ΝΟΜΟΣ ΠΕΡΙ ΤΕΡΜΑΤΙΣΜΟΥ ΤΗΣ ΑΠΑΣΧΟΛΗΣΗΣ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832" y="2996952"/>
            <a:ext cx="7054552" cy="1199704"/>
          </a:xfrm>
        </p:spPr>
        <p:txBody>
          <a:bodyPr>
            <a:normAutofit/>
          </a:bodyPr>
          <a:lstStyle/>
          <a:p>
            <a:pPr algn="l"/>
            <a:r>
              <a:rPr lang="el-GR" sz="2500" dirty="0" smtClean="0"/>
              <a:t>ΤΜΗΜΑ ΕΡΓΑΣΙΑΚΩΝ ΣΧΕΣΕΩΝ </a:t>
            </a:r>
          </a:p>
          <a:p>
            <a:pPr algn="l"/>
            <a:r>
              <a:rPr lang="el-GR" sz="2000" dirty="0" smtClean="0"/>
              <a:t>ΥΠΟΥΡΓΕΙΟ ΕΡΓΑΣΙΑΣ ΚΑΙ ΚΟΙΝΩΝΙΚΩΝ ΑΣΦΑΛΙΣΕΩΝ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1" y="3073154"/>
            <a:ext cx="670811" cy="648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4509120"/>
            <a:ext cx="39741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300" dirty="0" smtClean="0"/>
              <a:t>ΑΝΤΗΣ ΑΠΟΣΤΟΛΟΥ</a:t>
            </a:r>
          </a:p>
          <a:p>
            <a:pPr algn="ctr"/>
            <a:r>
              <a:rPr lang="el-GR" sz="1300" dirty="0" smtClean="0"/>
              <a:t>ΑΝΩΤΕΡΟΣ </a:t>
            </a:r>
            <a:r>
              <a:rPr lang="el-GR" sz="1300" dirty="0" smtClean="0"/>
              <a:t>ΛΕΙΤΟΥΡΓΟΣ </a:t>
            </a:r>
            <a:r>
              <a:rPr lang="el-GR" sz="1300" dirty="0" smtClean="0"/>
              <a:t>ΕΡΓΑΣΙΑΚΩΝ </a:t>
            </a:r>
            <a:r>
              <a:rPr lang="el-GR" sz="1300" dirty="0" smtClean="0"/>
              <a:t>ΣΧΕΣΕΩΝ</a:t>
            </a:r>
            <a:endParaRPr lang="en-GB" sz="1300" dirty="0"/>
          </a:p>
        </p:txBody>
      </p:sp>
    </p:spTree>
    <p:extLst>
      <p:ext uri="{BB962C8B-B14F-4D97-AF65-F5344CB8AC3E}">
        <p14:creationId xmlns="" xmlns:p14="http://schemas.microsoft.com/office/powerpoint/2010/main" val="38866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ΟΠΟΙΑΔΗΠΟΤΕ ΑΠΟΛΥΣΗ ΔΕΝ ΕΜΠΙΠΤΕΙ ΣΕ </a:t>
            </a:r>
            <a:r>
              <a:rPr lang="el-GR" dirty="0"/>
              <a:t>Ε</a:t>
            </a:r>
            <a:r>
              <a:rPr lang="el-GR" dirty="0" smtClean="0"/>
              <a:t>ΝΑΝ ΑΠΟ ΤΟΥΣ ΠΙΟ ΠΑΝΩ ΛΟΓΟΥΣ, ΕΙΝΑΙ </a:t>
            </a:r>
            <a:r>
              <a:rPr lang="el-GR" u="sng" dirty="0" smtClean="0">
                <a:solidFill>
                  <a:schemeClr val="bg2">
                    <a:lumMod val="50000"/>
                  </a:schemeClr>
                </a:solidFill>
              </a:rPr>
              <a:t>ΠΑΡΑΝΟΜΗ</a:t>
            </a:r>
            <a:endParaRPr lang="en-GB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13168"/>
            <a:ext cx="4464046" cy="2436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52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492896"/>
            <a:ext cx="8208912" cy="3888432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Η ιδιότητα μέλους Συντεχνίας</a:t>
            </a:r>
          </a:p>
          <a:p>
            <a:endParaRPr lang="el-GR" sz="1900" dirty="0" smtClean="0"/>
          </a:p>
          <a:p>
            <a:r>
              <a:rPr lang="el-GR" dirty="0" smtClean="0"/>
              <a:t>Η συμμετοχή σε συντεχνιακές δραστηριότητες εκτός ωρών εργασίας ή εντός με τη συγκατάθεση του εργοδότη</a:t>
            </a:r>
          </a:p>
          <a:p>
            <a:endParaRPr lang="el-GR" sz="1900" dirty="0" smtClean="0"/>
          </a:p>
          <a:p>
            <a:r>
              <a:rPr lang="el-GR" dirty="0" smtClean="0"/>
              <a:t>Η ιδιότητα μέλους Επιτροπής Ασφαλείας</a:t>
            </a:r>
          </a:p>
          <a:p>
            <a:endParaRPr lang="el-GR" sz="1900" dirty="0" smtClean="0"/>
          </a:p>
          <a:p>
            <a:r>
              <a:rPr lang="el-GR" dirty="0" smtClean="0"/>
              <a:t>Η επιζήτηση αξιώματος ως αντιπροσώπου των εργατών</a:t>
            </a:r>
          </a:p>
          <a:p>
            <a:endParaRPr lang="el-GR" sz="1900" dirty="0" smtClean="0"/>
          </a:p>
          <a:p>
            <a:r>
              <a:rPr lang="el-GR" dirty="0" smtClean="0"/>
              <a:t>Η καλόπιστη υποβολή παραπόνου ή η συμμετοχή σε διαδικασία εναντίον του εργοδότη για παραβίαση αστικής ή ποινικής φύσης νόμων ή κανονισμών ή η προσφυγή σε αρμόδια διοικητική αρχή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2900" dirty="0" smtClean="0"/>
              <a:t>ΛΟΓΟΙ ΑΠΟΛΥΣΗΣ ΠΟΥ </a:t>
            </a:r>
            <a:r>
              <a:rPr lang="el-GR" sz="2900" i="1" dirty="0" smtClean="0"/>
              <a:t>ΟΥΔΕΠΟΤΕ</a:t>
            </a:r>
            <a:r>
              <a:rPr lang="el-GR" sz="2900" dirty="0" smtClean="0"/>
              <a:t> ΣΥΝΙΣΤΟΥΝ ΝΟΜΙΜΟΥΣ ΛΟΓΟΥΣ ΑΠΟΛΥΣΗΣ</a:t>
            </a:r>
            <a:endParaRPr lang="en-GB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608">
            <a:off x="5796136" y="1292143"/>
            <a:ext cx="2016224" cy="1656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0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352928" cy="4968552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Φυλή, χρώμα, φύλο, οικογενειακή κατάσταση, θρησκεία, πολιτικές απόψεις, εθνική προέλευση, κοινωνική καταγωγή</a:t>
            </a:r>
          </a:p>
          <a:p>
            <a:endParaRPr lang="en-US" dirty="0" smtClean="0"/>
          </a:p>
          <a:p>
            <a:endParaRPr lang="en-US" dirty="0"/>
          </a:p>
          <a:p>
            <a:endParaRPr lang="el-GR" dirty="0" smtClean="0"/>
          </a:p>
          <a:p>
            <a:r>
              <a:rPr lang="el-GR" dirty="0" smtClean="0"/>
              <a:t>Εγκυμοσύνη ή μητρότητα</a:t>
            </a:r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Λήψη γονικής άδειας ή άδειας για λόγους ανωτέρας βίας</a:t>
            </a:r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Ίση μεταχείριση ανδρών και γυναικών στην απασχόληση και επαγγελματική εκπαίδευση</a:t>
            </a:r>
          </a:p>
          <a:p>
            <a:pPr lvl="1">
              <a:buFont typeface="Wingdings" pitchFamily="2" charset="2"/>
              <a:buChar char="§"/>
            </a:pPr>
            <a:r>
              <a:rPr lang="el-GR" sz="2200" dirty="0" smtClean="0"/>
              <a:t>Όχι μόνο για απόλυση αλλά και για πρόσληψη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817"/>
          <a:stretch/>
        </p:blipFill>
        <p:spPr>
          <a:xfrm>
            <a:off x="5888130" y="5661248"/>
            <a:ext cx="1924230" cy="1012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2664296" cy="1663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0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l-GR" b="1" dirty="0" smtClean="0"/>
              <a:t> Όταν ο εργοδοτούμενος νομίμως τερματίζει την        απασχόληση του λόγω της διαγωγής του εργοδότη</a:t>
            </a:r>
          </a:p>
          <a:p>
            <a:pPr marL="109728" indent="0">
              <a:buNone/>
            </a:pPr>
            <a:endParaRPr lang="el-GR" dirty="0"/>
          </a:p>
          <a:p>
            <a:pPr marL="109728" indent="0">
              <a:buNone/>
            </a:pPr>
            <a:r>
              <a:rPr lang="el-GR" sz="2500" dirty="0" smtClean="0"/>
              <a:t>(Μια ακόμη περίπτωση που θεωρείται ως παράνομη απόλυση παρά το ότι ο εργοδοτούμενος εγκαταλείπει μόνος του την εργασία του) </a:t>
            </a:r>
          </a:p>
          <a:p>
            <a:pPr marL="109728" indent="0"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Ο εργοδότης πρέπει να είναι ένοχος διαγωγής που συνιστά</a:t>
            </a:r>
            <a:r>
              <a:rPr lang="en-US" dirty="0" smtClean="0"/>
              <a:t> </a:t>
            </a:r>
            <a:r>
              <a:rPr lang="el-GR" dirty="0" smtClean="0"/>
              <a:t>σημαντική παράβαση της σύμβασης εργασίας που φθάνει μέχρι τη ρίζα της ή που δείχνει ότι δεν προτίθεται πλέον να δεσμεύεται από ένα ή περισσότερους ουσιώδεις όρους της σύμβασης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Αντικειμενική εκτίμηση των</a:t>
            </a:r>
            <a:r>
              <a:rPr lang="en-US" dirty="0" smtClean="0"/>
              <a:t> </a:t>
            </a:r>
            <a:r>
              <a:rPr lang="el-GR" dirty="0" smtClean="0"/>
              <a:t>δεδομένων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</a:t>
            </a:r>
            <a:r>
              <a:rPr lang="el-GR" dirty="0" smtClean="0"/>
              <a:t>και περιστάσεων και όχι υποκειμενικές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</a:t>
            </a:r>
            <a:r>
              <a:rPr lang="el-GR" dirty="0" smtClean="0"/>
              <a:t>ευαισθησίες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500" u="sng" dirty="0" smtClean="0"/>
              <a:t>ΕΞΑΝΑΓΚΑΣΜΟΣ ΣΕ ΠΑΡΑΙΤΗΣΗ</a:t>
            </a:r>
            <a:endParaRPr lang="en-GB" sz="3500" u="sng" dirty="0"/>
          </a:p>
        </p:txBody>
      </p:sp>
      <p:sp>
        <p:nvSpPr>
          <p:cNvPr id="4" name="Curved Right Arrow 3"/>
          <p:cNvSpPr/>
          <p:nvPr/>
        </p:nvSpPr>
        <p:spPr>
          <a:xfrm rot="224122">
            <a:off x="203944" y="851752"/>
            <a:ext cx="486663" cy="7659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218" name="Picture 2" descr="C:\Users\User\AppData\Local\Microsoft\Windows\Temporary Internet Files\Content.IE5\L4HGTY81\MC9000787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376264" cy="1810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82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404664"/>
            <a:ext cx="8496944" cy="576064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Ο εργοδοτούμενος πρέπει να αποφασίσει αμέσως μετά τη σχετική διαγωγή του εργοδότη αλλά να είναι προσεκτικός ώστε να μην εγκαταλείψει την εργασία του πρόωρα, δηλαδή πριν ο εργοδότης να δείξει με την συμπεριφορά του ότι απαρνείται τις συμβατικές του υποχρεώσεις</a:t>
            </a:r>
          </a:p>
          <a:p>
            <a:endParaRPr lang="en-US" dirty="0" smtClean="0"/>
          </a:p>
          <a:p>
            <a:endParaRPr lang="en-US" dirty="0"/>
          </a:p>
          <a:p>
            <a:endParaRPr lang="el-GR" dirty="0" smtClean="0"/>
          </a:p>
          <a:p>
            <a:r>
              <a:rPr lang="el-GR" dirty="0" smtClean="0"/>
              <a:t>Π.χ.</a:t>
            </a:r>
            <a:r>
              <a:rPr lang="en-US" dirty="0" smtClean="0"/>
              <a:t>:</a:t>
            </a:r>
          </a:p>
          <a:p>
            <a:pPr marL="109728" indent="0">
              <a:buNone/>
            </a:pPr>
            <a:endParaRPr lang="el-GR" sz="1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Χωρίς συμφωνία αναστολή από τον εργοδότη κατά το δοκούν των υπηρεσιών του εργοδοτουμένου και να τις εξαρτά από τις εκάστοτε αυξομειώσεις των εργασιών – αναστολή εργασιών χωρίς συμφωνία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Μονομερής αθέτηση ή τροποποίηση ουσιωδών όρων της σύμβασης (παροχή καθίσματος, εξαρχής συμφωνημένη)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Αλλαγή καθηκόντων, αλλαγή της θέσης ή του βαθμού, αλλαγή όρων εργασίας, αλλαγή τόπου εργασίας χωρίς συμβατική του υποχρέωση να πράξει τούτο</a:t>
            </a:r>
            <a:endParaRPr lang="en-GB" dirty="0"/>
          </a:p>
        </p:txBody>
      </p:sp>
      <p:pic>
        <p:nvPicPr>
          <p:cNvPr id="10242" name="Picture 2" descr="C:\Users\User\AppData\Local\Microsoft\Windows\Temporary Internet Files\Content.IE5\RWZPFO58\MC9002854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29" y="1475529"/>
            <a:ext cx="1556135" cy="1774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6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7200" y="404664"/>
            <a:ext cx="8661648" cy="5102027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el-GR" dirty="0" smtClean="0"/>
              <a:t>Μη έγκαιρη καταβολή μισθού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Μη προσφορά εργασίας από τον εργοδότη σε εργοδοτούμενο που είναι έτοιμος για προσφορά των υπηρεσιών του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Απαίτηση για ένταξη σε σύστημα βάρδιας</a:t>
            </a:r>
          </a:p>
          <a:p>
            <a:pPr lvl="1">
              <a:buFont typeface="Wingdings" pitchFamily="2" charset="2"/>
              <a:buChar char="§"/>
            </a:pPr>
            <a:endParaRPr lang="el-GR" dirty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Πρόσαψη ανυπόστατων κατηγοριών για διάπραξη κλοπής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Υβρισίες, ανάρμοστη συμπεριφορά, χειροδικίες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Επιβολή εργασίας μερικής απασχόλησης αντί πλήρους και αντιστρόφως – εναρμόνιση Ν. 73(Ι)/2002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Διαθεσιμότητα άνευ απολαβών χωρίς συμβατική πρόνοια – πειθαρχικός κώδικας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Μη καταβολή συμφωνηθεισών αυξήσεων</a:t>
            </a:r>
            <a:endParaRPr lang="en-GB" dirty="0"/>
          </a:p>
        </p:txBody>
      </p:sp>
      <p:pic>
        <p:nvPicPr>
          <p:cNvPr id="11266" name="Picture 2" descr="C:\Users\User\AppData\Local\Microsoft\Windows\Temporary Internet Files\Content.IE5\EI4TZIYZ\MC9002919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41474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61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63934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/>
              <a:t>Εάν η αποχώρηση δεν μπορεί να θεωρηθεί ότι οφείλεται σε εξαναγκασμό σε παραίτηση, τότε είναι οικειοθελής αποχώρηση χωρίς κανένα δικαίωμα για τον αποχωρούντα</a:t>
            </a:r>
          </a:p>
          <a:p>
            <a:endParaRPr lang="el-GR" b="1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Αποχώρηση μετά από μη αποδοχή αιτημάτων βελτίωσης μισθού/ωφελημάτων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Αποχώρηση μετά από καλόπιστους ισχυρισμούς του εργοδότη για πλημμελή εκτέλεση καθηκόντων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Αποχώρηση μετά από άρνηση αποδοχής νόμιμης μετάθεσης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Αποχώρηση μετά από άρνηση του εργοδότη να υπογράψει τη συλλογική σύμβαση του κλάδου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«Απόλυση» με αίτημα του ίδιου του απολυθέντος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700" dirty="0" smtClean="0"/>
              <a:t> </a:t>
            </a:r>
            <a:r>
              <a:rPr lang="el-GR" sz="3700" u="sng" dirty="0" smtClean="0"/>
              <a:t>ΟΙΚΕΙΟΘΕΛΗΣ ΑΠΟΧΩΡΗΣΗ	</a:t>
            </a:r>
            <a:endParaRPr lang="en-GB" sz="3700" u="sng" dirty="0"/>
          </a:p>
        </p:txBody>
      </p:sp>
      <p:pic>
        <p:nvPicPr>
          <p:cNvPr id="12290" name="Picture 2" descr="C:\Users\User\AppData\Local\Microsoft\Windows\Temporary Internet Files\Content.IE5\9RBIBZN9\MC9000651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265989" cy="163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42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196752"/>
            <a:ext cx="7211144" cy="416246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l-GR" dirty="0" smtClean="0"/>
              <a:t>Διαγωγή εργοδότη αντικειμενικά αποδεκτή, υποκειμενικά κριθείσα ως «απαράδεκτη» - υπερβολική ευαισθησία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Αποχώρηση μετά από άρνηση του εργοδότη για μονιμοποίηση προσωρινής διευθέτησης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Αποχώρηση και μετά από δεύτερες σκέψεις επιστροφή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«Απόλυση» από μη εργοδότη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Αποχώρηση μετά από άρνηση εργοδότη να τον κηρύξει πλεονάζων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0" y="4961114"/>
            <a:ext cx="1649684" cy="1613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88" y="332656"/>
            <a:ext cx="2273628" cy="2138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18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217243"/>
            <a:ext cx="1619250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27"/>
          <a:stretch/>
        </p:blipFill>
        <p:spPr>
          <a:xfrm>
            <a:off x="107505" y="85092"/>
            <a:ext cx="1944215" cy="11836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412776"/>
            <a:ext cx="7992888" cy="4608512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l-GR" b="1" u="sng" dirty="0" smtClean="0"/>
              <a:t>ΛΟΓΟΙ ΠΛΕΟΝΑΣΜΟΥ</a:t>
            </a:r>
            <a:r>
              <a:rPr lang="el-GR" dirty="0" smtClean="0"/>
              <a:t>:</a:t>
            </a:r>
          </a:p>
          <a:p>
            <a:pPr marL="109728" indent="0">
              <a:buNone/>
            </a:pPr>
            <a:endParaRPr lang="el-GR" b="1" dirty="0"/>
          </a:p>
          <a:p>
            <a:pPr marL="624078" indent="-514350">
              <a:buSzPct val="85000"/>
              <a:buFont typeface="+mj-lt"/>
              <a:buAutoNum type="arabicPeriod"/>
            </a:pPr>
            <a:r>
              <a:rPr lang="el-GR" b="1" dirty="0"/>
              <a:t>Ο εργοδότης έπαυσε ή προτίθεται να παύσει να διεξάγει την επιχείρηση στην οποία απασχολείται ο </a:t>
            </a:r>
            <a:r>
              <a:rPr lang="el-GR" b="1" dirty="0" smtClean="0"/>
              <a:t>εργοδοτούμενος</a:t>
            </a:r>
          </a:p>
          <a:p>
            <a:pPr marL="624078" indent="-514350">
              <a:buSzPct val="85000"/>
              <a:buFont typeface="+mj-lt"/>
              <a:buAutoNum type="arabicPeriod"/>
            </a:pPr>
            <a:endParaRPr lang="el-GR" sz="2100" b="1" dirty="0"/>
          </a:p>
          <a:p>
            <a:pPr marL="624078" indent="-514350">
              <a:buSzPct val="85000"/>
              <a:buFont typeface="+mj-lt"/>
              <a:buAutoNum type="arabicPeriod"/>
            </a:pPr>
            <a:r>
              <a:rPr lang="el-GR" b="1" dirty="0" smtClean="0"/>
              <a:t> Ο εργοδότης έπαυσε ή προτίθεται να παύσει να διεξάγει επιχείρηση στον τόπο που απασχολείται ο εργοδοτούμενος</a:t>
            </a:r>
          </a:p>
          <a:p>
            <a:pPr marL="109728" indent="0">
              <a:buNone/>
            </a:pPr>
            <a:endParaRPr lang="el-GR" dirty="0"/>
          </a:p>
          <a:p>
            <a:pPr marL="109728" indent="0">
              <a:buNone/>
            </a:pPr>
            <a:r>
              <a:rPr lang="el-GR" sz="2400" dirty="0" smtClean="0"/>
              <a:t>Το ΔΕΔ μπορεί να αποφασίσει ότι αλλαγή του τόπου απασχόλησης δεν προκαλεί πλεονασμό όταν κατά τη γνώμη του ΔΕΔ είναι λογικό να αναμένεται όπως ο εργοδοτούμενος συνεχίσει την απασχόληση του στο νέο τόπο</a:t>
            </a:r>
          </a:p>
          <a:p>
            <a:pPr marL="109728" indent="0">
              <a:buNone/>
            </a:pPr>
            <a:endParaRPr lang="el-GR" sz="1400" dirty="0"/>
          </a:p>
          <a:p>
            <a:pPr marL="109728" indent="0">
              <a:buNone/>
            </a:pPr>
            <a:r>
              <a:rPr lang="el-GR" sz="2400" dirty="0" smtClean="0"/>
              <a:t>Μεταξύ άλλων λαμβάνονται υπόψη οι προσωπικές συνθήκες του εργοδοτουμένου, οι δυσκολίες, οι ταλαιπωρίες, οι κίνδυνοι, κλπ., </a:t>
            </a:r>
            <a:endParaRPr lang="en-US" sz="2400" dirty="0" smtClean="0"/>
          </a:p>
          <a:p>
            <a:pPr marL="109728" indent="0">
              <a:buNone/>
            </a:pPr>
            <a:r>
              <a:rPr lang="el-GR" sz="2400" dirty="0" smtClean="0"/>
              <a:t>για να αποφασιστεί το λογικό ή μη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700" u="sng" dirty="0" smtClean="0"/>
              <a:t>ΠΛΕΟΝΑΣΜΟΣ</a:t>
            </a:r>
            <a:endParaRPr lang="en-GB" sz="3700" u="sng" dirty="0"/>
          </a:p>
        </p:txBody>
      </p:sp>
    </p:spTree>
    <p:extLst>
      <p:ext uri="{BB962C8B-B14F-4D97-AF65-F5344CB8AC3E}">
        <p14:creationId xmlns="" xmlns:p14="http://schemas.microsoft.com/office/powerpoint/2010/main" val="34885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040560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 smtClean="0"/>
              <a:t>Μη λογικό να συνεχίσουν στον νέο τόπο:</a:t>
            </a:r>
          </a:p>
          <a:p>
            <a:endParaRPr lang="el-GR" sz="1600" b="1" dirty="0" smtClean="0"/>
          </a:p>
          <a:p>
            <a:pPr lvl="1"/>
            <a:r>
              <a:rPr lang="el-GR" dirty="0"/>
              <a:t>Από την Αθηαίνου στα </a:t>
            </a:r>
            <a:r>
              <a:rPr lang="el-GR" dirty="0" smtClean="0"/>
              <a:t>Λατσιά</a:t>
            </a:r>
          </a:p>
          <a:p>
            <a:pPr lvl="1"/>
            <a:endParaRPr lang="el-GR" sz="800" dirty="0"/>
          </a:p>
          <a:p>
            <a:pPr lvl="1"/>
            <a:r>
              <a:rPr lang="el-GR" dirty="0"/>
              <a:t>Από τα Λατσιά στους Εργάτες (παιδί ασθματικό, το εργοστάσιο δίπλα στο σπίτι)</a:t>
            </a:r>
          </a:p>
          <a:p>
            <a:pPr lvl="1"/>
            <a:endParaRPr lang="el-GR" sz="800" dirty="0" smtClean="0"/>
          </a:p>
          <a:p>
            <a:pPr lvl="1"/>
            <a:r>
              <a:rPr lang="el-GR" dirty="0" smtClean="0"/>
              <a:t>Από </a:t>
            </a:r>
            <a:r>
              <a:rPr lang="el-GR" dirty="0"/>
              <a:t>τη Λάρνακα στη Λεμεσό (παιδί σε ιδιαίτερα το απόγευμα)</a:t>
            </a:r>
          </a:p>
          <a:p>
            <a:pPr lvl="1"/>
            <a:endParaRPr lang="el-GR" sz="800" dirty="0" smtClean="0"/>
          </a:p>
          <a:p>
            <a:pPr lvl="1"/>
            <a:r>
              <a:rPr lang="el-GR" dirty="0" smtClean="0"/>
              <a:t>Από </a:t>
            </a:r>
            <a:r>
              <a:rPr lang="el-GR" dirty="0"/>
              <a:t>τη Σωτήρα στην Αγία Νάπα (πολύ σκληρότερη εκεί – διανομέας οινικών προϊόντων</a:t>
            </a:r>
          </a:p>
          <a:p>
            <a:pPr lvl="1"/>
            <a:endParaRPr lang="el-GR" sz="700" dirty="0" smtClean="0"/>
          </a:p>
          <a:p>
            <a:pPr lvl="1"/>
            <a:r>
              <a:rPr lang="el-GR" dirty="0" smtClean="0"/>
              <a:t>Από </a:t>
            </a:r>
            <a:r>
              <a:rPr lang="el-GR" dirty="0"/>
              <a:t>την Αθηαίνου στο Δάλι (είχε μικρά παιδιά σε δημοτικό δίπλα από το εργοστάσιο)</a:t>
            </a:r>
          </a:p>
          <a:p>
            <a:pPr lvl="1"/>
            <a:endParaRPr lang="el-GR" sz="700" dirty="0" smtClean="0"/>
          </a:p>
          <a:p>
            <a:pPr lvl="1"/>
            <a:r>
              <a:rPr lang="el-GR" dirty="0" smtClean="0"/>
              <a:t>Από </a:t>
            </a:r>
            <a:r>
              <a:rPr lang="el-GR" dirty="0"/>
              <a:t>την Ορμήδεια στη Λάρνακα (3 παιδιά με άντρα ψαρά, υπέργηρος πατέρας με εγκεφαλικό, εξωσωματική γονιμοποίηση)</a:t>
            </a:r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b="1" dirty="0" smtClean="0"/>
              <a:t>Λογικό να συνεχίσουν στον νέο τόπο:</a:t>
            </a:r>
          </a:p>
          <a:p>
            <a:endParaRPr lang="el-GR" sz="1600" dirty="0" smtClean="0"/>
          </a:p>
          <a:p>
            <a:pPr lvl="1"/>
            <a:r>
              <a:rPr lang="el-GR" dirty="0" smtClean="0"/>
              <a:t>Από Έγκωμη στους Εργάτες και κάλυψη όλων των εξόδων μεταφοράς</a:t>
            </a:r>
          </a:p>
          <a:p>
            <a:pPr lvl="1"/>
            <a:endParaRPr lang="el-GR" sz="700" dirty="0" smtClean="0"/>
          </a:p>
          <a:p>
            <a:pPr lvl="1"/>
            <a:r>
              <a:rPr lang="el-GR" dirty="0" smtClean="0"/>
              <a:t>Από Καϊμακλί στην Αγία Βαρβάρα</a:t>
            </a:r>
          </a:p>
          <a:p>
            <a:pPr lvl="1"/>
            <a:endParaRPr lang="el-GR" dirty="0" smtClean="0"/>
          </a:p>
          <a:p>
            <a:pPr lvl="1"/>
            <a:endParaRPr lang="en-GB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700" u="sng" dirty="0" smtClean="0"/>
              <a:t>ΠΛΕΟΝΑΣΜΟΣ</a:t>
            </a:r>
            <a:endParaRPr lang="en-GB" sz="3700" u="sng" dirty="0"/>
          </a:p>
        </p:txBody>
      </p:sp>
      <p:pic>
        <p:nvPicPr>
          <p:cNvPr id="13314" name="Picture 2" descr="C:\Users\User\AppData\Local\Microsoft\Windows\Temporary Internet Files\Content.IE5\RWZPFO58\MC9001051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609118" cy="1732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04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6856" y="1916570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Καθορίζει πότε ο Τερματισμός είναι νόμιμος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l-GR" sz="1000" dirty="0" smtClean="0"/>
          </a:p>
          <a:p>
            <a:r>
              <a:rPr lang="el-GR" dirty="0" smtClean="0"/>
              <a:t>Περιγράφει τα δικαιώματα του Εργοδοτουμένου που:</a:t>
            </a:r>
          </a:p>
          <a:p>
            <a:endParaRPr lang="el-GR" sz="1200" dirty="0" smtClean="0"/>
          </a:p>
          <a:p>
            <a:pPr lvl="1">
              <a:buFont typeface="Wingdings" pitchFamily="2" charset="2"/>
              <a:buChar char="ü"/>
            </a:pPr>
            <a:r>
              <a:rPr lang="el-GR" dirty="0" smtClean="0"/>
              <a:t>Απολύθηκε Παράνομα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smtClean="0"/>
              <a:t>Απολύθηκε Νόμιμα λόγω Πλεονασμού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1520" y="341784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/>
              <a:t>ΝΟΜΟΣ ΠΕΡΙ ΤΕΡΜΑΤΙΣΜΟΥ ΤΗΣ ΑΠΑΣΧΟΛΗΣΗΣ</a:t>
            </a:r>
            <a:endParaRPr lang="en-GB" sz="3400" dirty="0"/>
          </a:p>
        </p:txBody>
      </p:sp>
      <p:pic>
        <p:nvPicPr>
          <p:cNvPr id="1026" name="Picture 2" descr="C:\Users\User\AppData\Local\Microsoft\Windows\Temporary Internet Files\Content.IE5\L4HGTY81\MC9003195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59612"/>
            <a:ext cx="1440160" cy="1168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1296144" cy="1091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8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10749"/>
            <a:ext cx="8435280" cy="4954555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buSzPct val="80000"/>
              <a:buFont typeface="+mj-lt"/>
              <a:buAutoNum type="arabicPeriod" startAt="3"/>
            </a:pPr>
            <a:r>
              <a:rPr lang="el-GR" b="1" dirty="0" smtClean="0"/>
              <a:t>Ένεκα οποιουδήποτε από τους ακόλουθους λόγους που σχετίζονται με τη λειτουργία της επιχείρησης: </a:t>
            </a:r>
          </a:p>
          <a:p>
            <a:pPr marL="624078" indent="-514350">
              <a:buSzPct val="80000"/>
              <a:buFont typeface="+mj-lt"/>
              <a:buAutoNum type="arabicPeriod" startAt="3"/>
            </a:pPr>
            <a:endParaRPr lang="el-GR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Εκσυγχρονισμός, μηχανοποίηση ή οποιαδήποτε άλλη αλλαγή στις μεθόδους παραγωγής ή οργανώσεως η οποία ελαττώνει τον αριθμό των αναγκαιούντων εργοδοτουμένων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endParaRPr lang="el-GR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Αλλαγές στα προϊόντα ή στις μεθόδους παραγωγής ή στις αναγκαίουσες ειδικότητες των εργοδοτουμένων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endParaRPr lang="el-GR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Καταργήσεις Τμημάτων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endParaRPr lang="el-GR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Δυσκολίες στην τοποθέτηση προϊόντων στην αγορά ή πιστωτικές δυσκολίες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endParaRPr lang="el-GR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Έλλειψη παραγγελιών ή πρώτων υλών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endParaRPr lang="el-GR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Σπάνη μέσων παραγωγής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endParaRPr lang="el-GR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Περιορισμός του όγκου της εργασίας ή της επιχείρησης</a:t>
            </a:r>
            <a:endParaRPr lang="el-GR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l-GR" sz="3700" u="sng" dirty="0" smtClean="0"/>
              <a:t>ΠΛΕΟΝΑΣΜΟΣ</a:t>
            </a:r>
            <a:endParaRPr lang="en-GB" sz="3700" u="sng" dirty="0"/>
          </a:p>
        </p:txBody>
      </p:sp>
      <p:pic>
        <p:nvPicPr>
          <p:cNvPr id="14338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595397" cy="939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39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AppData\Local\Microsoft\Windows\Temporary Internet Files\Content.IE5\L4HGTY81\MP90043095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74" r="14057"/>
          <a:stretch/>
        </p:blipFill>
        <p:spPr bwMode="auto">
          <a:xfrm>
            <a:off x="7414524" y="3933056"/>
            <a:ext cx="1621972" cy="1463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176" y="980728"/>
            <a:ext cx="8507288" cy="5184576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Εποχιακή ή περιοδική μείωση του όγκου της εργασίας δεν αποτελεί πλεονασμό</a:t>
            </a:r>
          </a:p>
          <a:p>
            <a:endParaRPr lang="el-GR" dirty="0" smtClean="0"/>
          </a:p>
          <a:p>
            <a:r>
              <a:rPr lang="el-GR" dirty="0" smtClean="0"/>
              <a:t>Οι λόγοι δημιουργίας πλεονασμού δεν πρέπει να είναι προβλεπόμενο ότι θα επαλειφθούν σε σύντομο χρονικό διάστημα, αλλά να παρατείνονται τουλάχιστον στο απρόβλεπτο σχετικώς μέλλον</a:t>
            </a:r>
          </a:p>
          <a:p>
            <a:endParaRPr lang="el-GR" dirty="0" smtClean="0"/>
          </a:p>
          <a:p>
            <a:r>
              <a:rPr lang="el-GR" dirty="0" smtClean="0"/>
              <a:t>Ο νόμος δεν καθορίζει ποσοστό περιορισμού του κύκλου εργασιών</a:t>
            </a:r>
          </a:p>
          <a:p>
            <a:endParaRPr lang="el-GR" dirty="0" smtClean="0"/>
          </a:p>
          <a:p>
            <a:r>
              <a:rPr lang="el-GR" dirty="0" smtClean="0"/>
              <a:t>Η διάγνωση και διαπίστωση περιορισμού του όγκου εργασίας δεν μπορεί να στηρίζεται στα οικονομικά πεπραγμένα μιας σύντομης διάρκειας περιόδου</a:t>
            </a:r>
          </a:p>
          <a:p>
            <a:endParaRPr lang="el-GR" dirty="0" smtClean="0"/>
          </a:p>
          <a:p>
            <a:r>
              <a:rPr lang="el-GR" dirty="0" smtClean="0"/>
              <a:t>Περιορισμός του όγκου εργασίας της επιχείρησης και όχι του εργοδοτουμένου</a:t>
            </a:r>
          </a:p>
          <a:p>
            <a:endParaRPr lang="el-GR" dirty="0" smtClean="0"/>
          </a:p>
          <a:p>
            <a:r>
              <a:rPr lang="el-GR" dirty="0" smtClean="0"/>
              <a:t>Απόλυση για λόγους οικονομίας δεν αποτελεί πλεονασμό</a:t>
            </a:r>
          </a:p>
          <a:p>
            <a:endParaRPr lang="el-GR" dirty="0" smtClean="0"/>
          </a:p>
          <a:p>
            <a:r>
              <a:rPr lang="el-GR" dirty="0" smtClean="0"/>
              <a:t>Η ζημιά μιας επιχείρησης και μάλιστα η λογιστική (ζημιές που οφείλονται σε ανείσπρακτες οφειλές) μπορεί να οφείλεται σε πληθώρα λόγων άσχετων με τον όγκο εργασίας</a:t>
            </a:r>
            <a:endParaRPr lang="en-GB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8984"/>
          </a:xfrm>
        </p:spPr>
        <p:txBody>
          <a:bodyPr>
            <a:normAutofit/>
          </a:bodyPr>
          <a:lstStyle/>
          <a:p>
            <a:pPr algn="ctr"/>
            <a:r>
              <a:rPr lang="el-GR" sz="3700" u="sng" dirty="0" smtClean="0"/>
              <a:t>ΠΛΕΟΝΑΣΜΟΣ</a:t>
            </a:r>
            <a:endParaRPr lang="en-GB" sz="3700" u="sng" dirty="0"/>
          </a:p>
        </p:txBody>
      </p:sp>
    </p:spTree>
    <p:extLst>
      <p:ext uri="{BB962C8B-B14F-4D97-AF65-F5344CB8AC3E}">
        <p14:creationId xmlns="" xmlns:p14="http://schemas.microsoft.com/office/powerpoint/2010/main" val="12606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4810539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Εκεί που η οικονομική κατάσταση εμφανίζει συνεχώς αυξανόμενο παθητικό, δεν είναι λόγοι οικονομίας αλλά οικονομικοί, που μπορεί υπό τις περιστάσεις κάθε υπόθεσης να αποτελεί πλεονασμό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Η αξία των διεξαχθεισών εργασιών συνιστά ορθή, αν όχι την ορθότερη ένδειξη του όγκου της εργασίας</a:t>
            </a:r>
          </a:p>
          <a:p>
            <a:endParaRPr lang="en-US" dirty="0" smtClean="0"/>
          </a:p>
          <a:p>
            <a:r>
              <a:rPr lang="el-GR" dirty="0" smtClean="0"/>
              <a:t>Απλώς πρόσληψη υπαλλήλου σε επιχείρηση δεν αναιρεί τυχόν υπάρχον πλεονασμό</a:t>
            </a:r>
          </a:p>
          <a:p>
            <a:endParaRPr lang="en-US" dirty="0" smtClean="0"/>
          </a:p>
          <a:p>
            <a:r>
              <a:rPr lang="el-GR" dirty="0" smtClean="0"/>
              <a:t>(Αλλά) δεν μπορεί μια επιχείρηση να απολύει ένα εργοδοτούμενο με μακρά υπηρεσία για λόγους υποτίθεται οικονομικούς και την ίδια ώρα να προσλαμβάνει τέσσερις άλλους</a:t>
            </a:r>
          </a:p>
          <a:p>
            <a:endParaRPr lang="en-US" dirty="0" smtClean="0"/>
          </a:p>
          <a:p>
            <a:r>
              <a:rPr lang="el-GR" dirty="0" smtClean="0"/>
              <a:t>Η επίκληση και μόνο του πλεονασμού δεν αποδεικνύεται χωρίς προσαγωγή οικονομικών στοιχείων</a:t>
            </a:r>
          </a:p>
          <a:p>
            <a:endParaRPr lang="en-US" dirty="0" smtClean="0"/>
          </a:p>
          <a:p>
            <a:r>
              <a:rPr lang="el-GR" dirty="0" smtClean="0"/>
              <a:t>Ο ψηλός μισθός κλπ, δεν αποτελούν λόγους επιλογής ενός εργοδοτουμένου για κήρυξη του ως πλεονάζοντος αλλά από την άλλη, η αρχαιότητα ενός εργοδοτουμένου από μόνη της δεν εμποδίζει την επιλογή του ως πλεονάζοντος</a:t>
            </a:r>
          </a:p>
          <a:p>
            <a:endParaRPr lang="en-US" dirty="0" smtClean="0"/>
          </a:p>
          <a:p>
            <a:r>
              <a:rPr lang="el-GR" dirty="0" smtClean="0"/>
              <a:t>Όχι </a:t>
            </a:r>
            <a:r>
              <a:rPr lang="en-US" dirty="0" smtClean="0"/>
              <a:t>last in – first out</a:t>
            </a:r>
            <a:endParaRPr lang="en-GB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700" u="sng" dirty="0" smtClean="0"/>
              <a:t>ΠΛΕΟΝΑΣΜΟΣ</a:t>
            </a:r>
            <a:endParaRPr lang="en-GB" sz="3700" u="sng" dirty="0"/>
          </a:p>
        </p:txBody>
      </p:sp>
      <p:pic>
        <p:nvPicPr>
          <p:cNvPr id="16386" name="Picture 2" descr="C:\Users\User\AppData\Local\Microsoft\Windows\Temporary Internet Files\Content.IE5\RWZPFO58\MC9000478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17232"/>
            <a:ext cx="1131338" cy="113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86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1" y="908720"/>
            <a:ext cx="8424938" cy="5544616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Είναι δικαίωμα κάθε εργοδότη να ρυθμίζει τον τρόπο λειτουργίας της επιχείρησης του και ιδιαίτερα να επιλέγει τις μεθόδους οργάνωσης και παραγωγής που θα συνέβαλλαν στην μεγιστοποίηση της απόδοσης της</a:t>
            </a:r>
          </a:p>
          <a:p>
            <a:endParaRPr lang="el-GR" dirty="0" smtClean="0"/>
          </a:p>
          <a:p>
            <a:r>
              <a:rPr lang="el-GR" dirty="0" smtClean="0"/>
              <a:t>Η αλλαγή όμως πρέπει να είναι σοβαρή και να καθίσταται αναγκαία κάτω από συγκεκριμένες προϋποθέσεις</a:t>
            </a:r>
          </a:p>
          <a:p>
            <a:endParaRPr lang="el-GR" dirty="0" smtClean="0"/>
          </a:p>
          <a:p>
            <a:r>
              <a:rPr lang="el-GR" dirty="0" smtClean="0"/>
              <a:t>Άλλο η αναδιοργάνωση του συνόλου της επιχείρησης ή τμήματος της και άλλο η ανανέωση προσωπικού. Στη δεύτερη περίπτωση δεν/ή δύσκολα νομιμοποιείται πλεονασμός</a:t>
            </a:r>
          </a:p>
          <a:p>
            <a:endParaRPr lang="el-GR" dirty="0" smtClean="0"/>
          </a:p>
          <a:p>
            <a:r>
              <a:rPr lang="el-GR" dirty="0" smtClean="0"/>
              <a:t>Στην περίπτωση αναδιοργάνωσης πρέπει βάσει αντικειμενικού ελέγχου να αποδειχτεί το περιεχόμενο και η ουσία αυτής της αναδιοργάνωσης που επιφέρει σαν αποτέλεσμα και αναγκαιότητα την </a:t>
            </a:r>
          </a:p>
          <a:p>
            <a:pPr marL="109728" indent="0">
              <a:buNone/>
            </a:pPr>
            <a:r>
              <a:rPr lang="el-GR" dirty="0"/>
              <a:t> </a:t>
            </a:r>
            <a:r>
              <a:rPr lang="el-GR" dirty="0" smtClean="0"/>
              <a:t>   κατάργηση θέσης εργασίας</a:t>
            </a:r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b="1" dirty="0" smtClean="0"/>
              <a:t>αναδιοργάνωση</a:t>
            </a:r>
            <a:r>
              <a:rPr lang="el-GR" dirty="0" smtClean="0"/>
              <a:t> είναι σειρά από πράξεις της </a:t>
            </a:r>
          </a:p>
          <a:p>
            <a:pPr marL="109728" indent="0">
              <a:buNone/>
            </a:pPr>
            <a:r>
              <a:rPr lang="el-GR" dirty="0" smtClean="0"/>
              <a:t>    εργοδοτικής πλευράς οι οποίες κατατείνουν στην </a:t>
            </a:r>
          </a:p>
          <a:p>
            <a:pPr marL="109728" indent="0">
              <a:buNone/>
            </a:pPr>
            <a:r>
              <a:rPr lang="el-GR" dirty="0" smtClean="0"/>
              <a:t>    </a:t>
            </a:r>
            <a:r>
              <a:rPr lang="el-GR" i="1" dirty="0" smtClean="0"/>
              <a:t>αλλαγή </a:t>
            </a:r>
            <a:r>
              <a:rPr lang="el-GR" dirty="0" smtClean="0"/>
              <a:t>και τη </a:t>
            </a:r>
            <a:r>
              <a:rPr lang="el-GR" i="1" dirty="0" smtClean="0"/>
              <a:t>μεταβολή</a:t>
            </a:r>
            <a:r>
              <a:rPr lang="el-GR" dirty="0" smtClean="0"/>
              <a:t> αυτής καθαυτής της </a:t>
            </a:r>
            <a:r>
              <a:rPr lang="el-GR" u="sng" dirty="0" smtClean="0"/>
              <a:t>δομής</a:t>
            </a:r>
          </a:p>
          <a:p>
            <a:pPr marL="109728" indent="0">
              <a:buNone/>
            </a:pPr>
            <a:r>
              <a:rPr lang="el-GR" dirty="0" smtClean="0"/>
              <a:t>    της επιχείρησης ή των συνθηκών λειτουργίας της κατά </a:t>
            </a:r>
          </a:p>
          <a:p>
            <a:pPr marL="109728" indent="0">
              <a:buNone/>
            </a:pPr>
            <a:r>
              <a:rPr lang="el-GR" dirty="0" smtClean="0"/>
              <a:t>    τρόπο ουσιώδη και σοβαρό και που καταλήγουν στην </a:t>
            </a:r>
          </a:p>
          <a:p>
            <a:pPr marL="109728" indent="0">
              <a:buNone/>
            </a:pPr>
            <a:r>
              <a:rPr lang="el-GR" dirty="0" smtClean="0"/>
              <a:t>    ουσιαστική αλλαγή της φύσης των καθηκόντων των </a:t>
            </a:r>
          </a:p>
          <a:p>
            <a:pPr marL="109728" indent="0">
              <a:buNone/>
            </a:pPr>
            <a:r>
              <a:rPr lang="el-GR" dirty="0" smtClean="0"/>
              <a:t>    επηρεαζόμενων εργαζομένων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848" y="4462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l-GR" sz="3700" u="sng" dirty="0" smtClean="0"/>
              <a:t>ΑΝΑΔΙΟΡΓΑΝΩΣΗ</a:t>
            </a:r>
            <a:endParaRPr lang="en-GB" sz="37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74" y="4005064"/>
            <a:ext cx="2610290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69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76" r="12153"/>
          <a:stretch/>
        </p:blipFill>
        <p:spPr>
          <a:xfrm>
            <a:off x="6388797" y="4005064"/>
            <a:ext cx="2647699" cy="27363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7643192" cy="3747871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Συνδρομή ενός από τους πιο πάνω λόγους</a:t>
            </a:r>
          </a:p>
          <a:p>
            <a:endParaRPr lang="el-GR" sz="2000" dirty="0" smtClean="0"/>
          </a:p>
          <a:p>
            <a:r>
              <a:rPr lang="el-GR" dirty="0" smtClean="0"/>
              <a:t>Μη συμπλήρωση της συντάξιμης ηλικίας</a:t>
            </a:r>
          </a:p>
          <a:p>
            <a:endParaRPr lang="el-GR" sz="2000" dirty="0" smtClean="0"/>
          </a:p>
          <a:p>
            <a:r>
              <a:rPr lang="el-GR" dirty="0" smtClean="0"/>
              <a:t>Συνεχής απασχόληση στον ίδιο εργοδότη για 104 εβδομάδες</a:t>
            </a:r>
          </a:p>
          <a:p>
            <a:endParaRPr lang="el-GR" sz="2000" dirty="0" smtClean="0"/>
          </a:p>
          <a:p>
            <a:r>
              <a:rPr lang="el-GR" dirty="0" smtClean="0"/>
              <a:t>Τερματισμός απασχόλησης από τον εργοδότη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500" dirty="0" smtClean="0"/>
              <a:t>ΠΡΟΫΠΟΘΕΣΕΙΣ ΠΛΗΡΩΜΗΣ ΑΠΟ ΤΟ </a:t>
            </a:r>
            <a:r>
              <a:rPr lang="el-GR" sz="3500" u="sng" dirty="0" smtClean="0"/>
              <a:t>Τ.Π.Π.</a:t>
            </a:r>
            <a:endParaRPr lang="en-GB" sz="3500" u="sng" dirty="0"/>
          </a:p>
        </p:txBody>
      </p:sp>
    </p:spTree>
    <p:extLst>
      <p:ext uri="{BB962C8B-B14F-4D97-AF65-F5344CB8AC3E}">
        <p14:creationId xmlns="" xmlns:p14="http://schemas.microsoft.com/office/powerpoint/2010/main" val="4926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836712"/>
            <a:ext cx="2088231" cy="189193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4001" y="2852936"/>
            <a:ext cx="8229600" cy="1944216"/>
          </a:xfrm>
        </p:spPr>
        <p:txBody>
          <a:bodyPr/>
          <a:lstStyle/>
          <a:p>
            <a:r>
              <a:rPr lang="el-GR" dirty="0" smtClean="0"/>
              <a:t>Όταν η απασχόληση τερματίζεται μέσα στους 12 μήνες πριν τη συμπλήρωση της συντάξιμης ηλικίας, μειώνεται κατά 1/12 για κάθε συμπληρωμένο μήνα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500" dirty="0" smtClean="0"/>
              <a:t>ΜΕΙΩΣΗ ΤΟΥ ΠΟΣΟΥ ΠΛΗΡΩΜΗΣ ΑΠΟ </a:t>
            </a:r>
            <a:r>
              <a:rPr lang="el-GR" sz="3500" u="sng" dirty="0" smtClean="0"/>
              <a:t>Τ.Π.Π.</a:t>
            </a:r>
            <a:endParaRPr lang="en-GB" sz="35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17164"/>
            <a:ext cx="2520280" cy="1680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09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" t="2107" r="2858" b="7031"/>
          <a:stretch/>
        </p:blipFill>
        <p:spPr>
          <a:xfrm>
            <a:off x="6732240" y="2060848"/>
            <a:ext cx="2180335" cy="208823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97353"/>
            <a:ext cx="8064896" cy="4539959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buFont typeface="+mj-lt"/>
              <a:buAutoNum type="alphaUcPeriod"/>
            </a:pPr>
            <a:r>
              <a:rPr lang="el-GR" b="1" dirty="0" smtClean="0"/>
              <a:t>Όταν πριν τον τερματισμό της απασχόλησης ο εργοδότης προσφέρει άλλη κατάλληλη απασχόληση και ο εργοδοτούμενος παράλογα την αρνείται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Η προσφορά πρέπει να γίνεται πριν τον τερματισμό της απασχόλησης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Να είναι συγκεκριμένη και χωρίς αιρέσεις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Η προσφορά είναι κατάλληλη όταν η θέση και ο μισθός/ωφελήματα δεν είναι υποδεέστερα της θέσης που κατέχει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Για το λογικό της απόρριψης λαμβάνονται υπόψη προσωπικοί παράγοντες, όπως οικιακές περιστάσεις, θέματα κατοικίας, ανάγκες μόρφωσης των τέκνων ή άλλες προσωπικές συνθήκες και περιστάσεις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3100" dirty="0" smtClean="0"/>
              <a:t>ΑΚΥΡΩΣΗ ΤΟΥ ΔΙΚΑΙΩΜΑΤΟΣ ΠΛΗΡΩΜΗΣ ΑΠΟ </a:t>
            </a:r>
            <a:r>
              <a:rPr lang="el-GR" sz="3100" u="sng" dirty="0" smtClean="0"/>
              <a:t>Τ.Π.Π.</a:t>
            </a:r>
            <a:endParaRPr lang="en-GB" sz="3100" u="sng" dirty="0"/>
          </a:p>
        </p:txBody>
      </p:sp>
    </p:spTree>
    <p:extLst>
      <p:ext uri="{BB962C8B-B14F-4D97-AF65-F5344CB8AC3E}">
        <p14:creationId xmlns="" xmlns:p14="http://schemas.microsoft.com/office/powerpoint/2010/main" val="6290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00808"/>
            <a:ext cx="8219256" cy="4972008"/>
          </a:xfrm>
        </p:spPr>
        <p:txBody>
          <a:bodyPr>
            <a:normAutofit fontScale="70000" lnSpcReduction="20000"/>
          </a:bodyPr>
          <a:lstStyle/>
          <a:p>
            <a:pPr>
              <a:buSzPct val="75000"/>
              <a:buFont typeface="Wingdings" pitchFamily="2" charset="2"/>
              <a:buChar char="v"/>
            </a:pPr>
            <a:r>
              <a:rPr lang="el-GR" b="1" dirty="0" smtClean="0"/>
              <a:t>Περιπτώσεις που διατάχθηκε πληρωμή: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όμοιας εργασίας με χαμηλότερο μισθό</a:t>
            </a:r>
          </a:p>
          <a:p>
            <a:pPr lvl="1">
              <a:buFont typeface="Wingdings" pitchFamily="2" charset="2"/>
              <a:buChar char="§"/>
            </a:pPr>
            <a:endParaRPr lang="el-GR" sz="1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υπό αίρεση (εάν διπλασιάσουν την παραγωγικότητα τους)</a:t>
            </a:r>
          </a:p>
          <a:p>
            <a:pPr lvl="1">
              <a:buFont typeface="Wingdings" pitchFamily="2" charset="2"/>
              <a:buChar char="§"/>
            </a:pPr>
            <a:endParaRPr lang="el-GR" sz="1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σε ηλικιωμένη με κακή υγεία αντί στο έμπα στο έβγα της Λάρνακας</a:t>
            </a:r>
          </a:p>
          <a:p>
            <a:pPr lvl="1">
              <a:buFont typeface="Wingdings" pitchFamily="2" charset="2"/>
              <a:buChar char="§"/>
            </a:pPr>
            <a:endParaRPr lang="el-GR" sz="1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πλήρους απασχόλησης αντί μερική και αντίστροφα</a:t>
            </a:r>
          </a:p>
          <a:p>
            <a:pPr lvl="1">
              <a:buFont typeface="Wingdings" pitchFamily="2" charset="2"/>
              <a:buChar char="§"/>
            </a:pPr>
            <a:endParaRPr lang="el-GR" sz="1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της ίδιας φύσης αλλά πιο κουραστικής δουλειάς</a:t>
            </a:r>
          </a:p>
          <a:p>
            <a:pPr lvl="1">
              <a:buFont typeface="Wingdings" pitchFamily="2" charset="2"/>
              <a:buChar char="§"/>
            </a:pPr>
            <a:endParaRPr lang="el-GR" sz="1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σε θυρωρό με προβλήματα υγείας θέσης θυρωρού-καθαριστή</a:t>
            </a:r>
          </a:p>
          <a:p>
            <a:pPr lvl="1">
              <a:buFont typeface="Wingdings" pitchFamily="2" charset="2"/>
              <a:buChar char="§"/>
            </a:pPr>
            <a:endParaRPr lang="el-GR" sz="13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σε ειδικευμένο θέσης ανειδίκευτου με μειωμένο μισθό</a:t>
            </a:r>
          </a:p>
          <a:p>
            <a:pPr lvl="1">
              <a:buFont typeface="Wingdings" pitchFamily="2" charset="2"/>
              <a:buChar char="§"/>
            </a:pPr>
            <a:endParaRPr lang="el-GR" sz="13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θέσης πλασιέ σε ηλικιωμένο αποθηκάριο με προβλήματα υγείας</a:t>
            </a:r>
            <a:endParaRPr lang="en-GB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3100" dirty="0" smtClean="0"/>
              <a:t>ΑΚΥΡΩΣΗ ΤΟΥ ΔΙΚΑΙΩΜΑΤΟΣ ΠΛΗΡΩΜΗΣ ΑΠΟ </a:t>
            </a:r>
            <a:r>
              <a:rPr lang="el-GR" sz="3100" u="sng" dirty="0" smtClean="0"/>
              <a:t>Τ.Π.Π.</a:t>
            </a:r>
            <a:endParaRPr lang="en-GB" sz="3100" u="sng" dirty="0"/>
          </a:p>
        </p:txBody>
      </p:sp>
      <p:pic>
        <p:nvPicPr>
          <p:cNvPr id="1026" name="Picture 2" descr="C:\Users\User\AppData\Local\Microsoft\Windows\Temporary Internet Files\Content.IE5\9RBIBZN9\MM900205370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440160" cy="1028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34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εργασίας για μάζεμα κοτόπουλων αντί αυγών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σε εργάτη χώρων στάθμευσης θέσης σκυβαλλοσυλλέκτη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εργασίας βάρδιας αντί κανονικού ωραρίου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εργασίας από τον ίδιο τον εργοδότη εννιά μέρες μετά την απόλυση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θέσης σερβιτόρου χωρίς μείωση μισθού σε </a:t>
            </a:r>
            <a:r>
              <a:rPr lang="en-US" dirty="0" smtClean="0"/>
              <a:t>head barman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εργασίας οδηγού σύγχρονης μπετονιέρας σε οδηγό παλιάς μπετονιέρας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θέσης με το ίδιο μισθό αλλά ιεραρχικά κατώτερης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εργασίας σε βοσκό αιγοπροβάτων ως βοσκού πουλερικών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dirty="0" smtClean="0"/>
              <a:t>…Περιπτώσεις </a:t>
            </a:r>
            <a:r>
              <a:rPr lang="el-GR" sz="2700" dirty="0"/>
              <a:t>που διατάχθηκε πληρωμή</a:t>
            </a:r>
            <a:br>
              <a:rPr lang="el-GR" sz="2700" dirty="0"/>
            </a:br>
            <a:endParaRPr lang="en-GB" sz="2700" dirty="0"/>
          </a:p>
        </p:txBody>
      </p:sp>
      <p:pic>
        <p:nvPicPr>
          <p:cNvPr id="2050" name="Picture 2" descr="C:\Users\User\AppData\Local\Microsoft\Windows\Temporary Internet Files\Content.IE5\RWZPFO58\MC90043266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64" y="502686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79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42797"/>
            <a:ext cx="8515486" cy="416246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l-GR" b="1" dirty="0" smtClean="0"/>
              <a:t>Περιπτώσεις που </a:t>
            </a:r>
            <a:r>
              <a:rPr lang="el-GR" b="1" u="sng" dirty="0" smtClean="0">
                <a:solidFill>
                  <a:srgbClr val="FF0000"/>
                </a:solidFill>
              </a:rPr>
              <a:t>ακυρώθηκε</a:t>
            </a:r>
            <a:r>
              <a:rPr lang="el-GR" b="1" dirty="0" smtClean="0"/>
              <a:t> το δικαίωμα σε πληρωμή</a:t>
            </a:r>
          </a:p>
          <a:p>
            <a:endParaRPr lang="el-GR" sz="1600" dirty="0" smtClean="0"/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Προσφορά εργασίας σε νέα, υγιή γυναίκα από την Κέννεντυ στη Ρηγαίνης</a:t>
            </a:r>
          </a:p>
          <a:p>
            <a:pPr lvl="1">
              <a:buFont typeface="Wingdings" pitchFamily="2" charset="2"/>
              <a:buChar char="Ø"/>
            </a:pPr>
            <a:endParaRPr lang="el-GR" sz="1600" dirty="0" smtClean="0"/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Αποθηκάριος/πωλητής αρνήθηκε να κάνει και κατ’οίκον διανομή</a:t>
            </a:r>
          </a:p>
          <a:p>
            <a:pPr lvl="1">
              <a:buFont typeface="Wingdings" pitchFamily="2" charset="2"/>
              <a:buChar char="Ø"/>
            </a:pPr>
            <a:endParaRPr lang="el-GR" sz="1600" dirty="0" smtClean="0"/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Άρνηση αποδοχής εργασίας με επίκληση λόγων υγείας χωρίς ιατρικό πιστοποιητικό</a:t>
            </a:r>
          </a:p>
          <a:p>
            <a:pPr lvl="1">
              <a:buFont typeface="Wingdings" pitchFamily="2" charset="2"/>
              <a:buChar char="Ø"/>
            </a:pPr>
            <a:endParaRPr lang="el-GR" sz="1600" dirty="0" smtClean="0"/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Προσφορά της ίδιας εργασίας σε απόσταση 16 χιλιομέτρων</a:t>
            </a:r>
            <a:endParaRPr lang="en-GB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100" dirty="0" smtClean="0"/>
              <a:t>ΑΚΥΡΩΣΗ ΤΟΥ ΔΙΚΑΙΩΜΑΤΟΣ ΠΛΗΡΩΜΗΣ ΑΠΟ Τ.Π.Π.</a:t>
            </a:r>
            <a:endParaRPr lang="en-GB" sz="3100" dirty="0"/>
          </a:p>
        </p:txBody>
      </p:sp>
      <p:pic>
        <p:nvPicPr>
          <p:cNvPr id="3074" name="Picture 2" descr="C:\Users\User\AppData\Local\Microsoft\Windows\Temporary Internet Files\Content.IE5\L4HGTY81\MC9001047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90158"/>
            <a:ext cx="1728192" cy="1469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05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872" y="1481328"/>
            <a:ext cx="8373616" cy="452596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b="1" dirty="0" smtClean="0"/>
              <a:t>  </a:t>
            </a:r>
            <a:r>
              <a:rPr lang="el-GR" b="1" dirty="0" smtClean="0"/>
              <a:t>Ο Εργοδοτούμενος παραλείπει να εκτελέσει την εργασία </a:t>
            </a:r>
            <a:r>
              <a:rPr lang="en-US" b="1" dirty="0" smtClean="0"/>
              <a:t>   	</a:t>
            </a:r>
            <a:r>
              <a:rPr lang="el-GR" b="1" dirty="0" smtClean="0"/>
              <a:t>του κατ’ευλόγως ικανοποιητικό τρόπο</a:t>
            </a:r>
          </a:p>
          <a:p>
            <a:pPr marL="109728" indent="0">
              <a:buNone/>
            </a:pPr>
            <a:endParaRPr lang="el-GR" b="1" dirty="0" smtClean="0"/>
          </a:p>
          <a:p>
            <a:r>
              <a:rPr lang="el-GR" u="sng" dirty="0" smtClean="0"/>
              <a:t>Όμως,</a:t>
            </a:r>
            <a:r>
              <a:rPr lang="el-GR" dirty="0" smtClean="0"/>
              <a:t> προσωρινή ανικανότητα για εργασία που οφείλεται σε ασθένεια, βλάβη, τοκετό, ή νόσο δεν εμπίπτει στην παράγραφο αυτή</a:t>
            </a:r>
          </a:p>
          <a:p>
            <a:endParaRPr lang="el-GR" dirty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Λογική αποτελεσματικότητα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Όχι μεγίστη αποτελεσματικότητα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Προειδοποίηση (</a:t>
            </a:r>
            <a:r>
              <a:rPr lang="en-US" dirty="0" smtClean="0"/>
              <a:t>warning) </a:t>
            </a:r>
            <a:r>
              <a:rPr lang="el-GR" dirty="0" smtClean="0"/>
              <a:t>πριν την προειδοποίηση (</a:t>
            </a:r>
            <a:r>
              <a:rPr lang="en-US" dirty="0" smtClean="0"/>
              <a:t>notice) 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Πάντα προειδοποίηση</a:t>
            </a:r>
          </a:p>
          <a:p>
            <a:pPr lvl="1"/>
            <a:endParaRPr lang="el-GR" dirty="0" smtClean="0"/>
          </a:p>
          <a:p>
            <a:pPr marL="109728" indent="0">
              <a:buNone/>
            </a:pPr>
            <a:endParaRPr lang="en-US" sz="1800" dirty="0" smtClean="0"/>
          </a:p>
          <a:p>
            <a:pPr marL="109728" indent="0">
              <a:buNone/>
            </a:pPr>
            <a:r>
              <a:rPr lang="el-GR" sz="1800" dirty="0" smtClean="0"/>
              <a:t>Π.χ. πλημμελής εκτέλεση/διεκπεραίωση καθηκόντων, συνεχείς </a:t>
            </a:r>
            <a:endParaRPr lang="en-US" sz="1800" dirty="0" smtClean="0"/>
          </a:p>
          <a:p>
            <a:pPr marL="109728" indent="0">
              <a:buNone/>
            </a:pPr>
            <a:r>
              <a:rPr lang="el-GR" sz="1800" dirty="0" smtClean="0"/>
              <a:t>απουσίες λόγω ασθενείας, προβλήματα υγείας, καθυστερημένη </a:t>
            </a:r>
            <a:endParaRPr lang="en-US" sz="1800" dirty="0" smtClean="0"/>
          </a:p>
          <a:p>
            <a:pPr marL="109728" indent="0">
              <a:buNone/>
            </a:pPr>
            <a:r>
              <a:rPr lang="el-GR" sz="1800" dirty="0" smtClean="0"/>
              <a:t>προσέλευση άνευ άδειας απουσία, μειωμένη απόδοση, νωχέλεια, </a:t>
            </a:r>
            <a:endParaRPr lang="en-US" sz="1800" dirty="0" smtClean="0"/>
          </a:p>
          <a:p>
            <a:pPr marL="109728" indent="0">
              <a:buNone/>
            </a:pPr>
            <a:r>
              <a:rPr lang="el-GR" sz="1800" dirty="0" smtClean="0"/>
              <a:t>αδιαφορία, κωλυσιεργία κλπ.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/>
              <a:t>ΛΟΓΟΙ ΝΟΜΙΜΗΣ ΑΠΟΛΥΣΗΣ</a:t>
            </a:r>
            <a:endParaRPr lang="en-GB" sz="3400" dirty="0"/>
          </a:p>
        </p:txBody>
      </p:sp>
      <p:pic>
        <p:nvPicPr>
          <p:cNvPr id="2050" name="Picture 2" descr="C:\Users\User\AppData\Local\Microsoft\Windows\Temporary Internet Files\Content.IE5\9RBIBZN9\MC9003355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97883"/>
            <a:ext cx="1554243" cy="1542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94048" y="1340768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0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650909"/>
            <a:ext cx="8435280" cy="3514395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l-GR" dirty="0" smtClean="0"/>
              <a:t>Νοείται ότι το ΔΕΔ μπορεί να διατάξει πληρωμή πλεονασμού εάν ο εργοδοτούμενος αποδείξει εύλογη αιτία για την μη αποδοχή της προσφοράς ανανέωσης της σύμβασης από τον νέο εργοδότη και το ΔΕΔ την θεωρήσει ικανοποιητική</a:t>
            </a:r>
          </a:p>
          <a:p>
            <a:pPr marL="109728" indent="0">
              <a:buNone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«Αλλαγή Εργοδότη» επέρχεται μόνο ως αποτέλεσμα μεταβίβασης μιας επιχείρησης ή τμήματος της «ως έχει» από τον προηγούμενο εργοδότη στον νέο</a:t>
            </a:r>
          </a:p>
          <a:p>
            <a:pPr marL="393192" lvl="1" indent="0">
              <a:buNone/>
            </a:pPr>
            <a:r>
              <a:rPr lang="el-GR" dirty="0"/>
              <a:t>	</a:t>
            </a: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Τα χρόνια υπηρεσίας στον προηγούμενο εργοδότη λογίζονται ως χρόνια υπηρεσίας στον νέο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3" t="2022"/>
          <a:stretch/>
        </p:blipFill>
        <p:spPr>
          <a:xfrm>
            <a:off x="517297" y="404663"/>
            <a:ext cx="1318399" cy="2015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563776"/>
            <a:ext cx="67687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el-GR" sz="2200" b="1" dirty="0"/>
              <a:t>Τερματισμός σύμβασης απασχόλησης συνεπεία αλλαγής εργοδότη και ο νέος εργοδότης ανανεώνει την υφιστάμενη σύμβαση απασχόλησης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="" xmlns:p14="http://schemas.microsoft.com/office/powerpoint/2010/main" val="37009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2060848"/>
            <a:ext cx="8229600" cy="4392488"/>
          </a:xfrm>
        </p:spPr>
        <p:txBody>
          <a:bodyPr>
            <a:normAutofit fontScale="85000" lnSpcReduction="20000"/>
          </a:bodyPr>
          <a:lstStyle/>
          <a:p>
            <a:r>
              <a:rPr lang="el-GR" sz="2600" b="1" dirty="0" smtClean="0"/>
              <a:t>Ο εργοδότης είναι εταιρεία και μεταθέτει τον εργοδοτούμενο σε κατάλληλη απασχόληση σε άλλη εταιρεία με την οποία είναι συνδεδεμένη (=θυγατρική ή μία της άλλης ή και οι δύο θυγατρικές τρίτης – Αρ. 148 Περί Εταιρειών Νόμου)</a:t>
            </a:r>
          </a:p>
          <a:p>
            <a:endParaRPr lang="en-US" dirty="0" smtClean="0"/>
          </a:p>
          <a:p>
            <a:r>
              <a:rPr lang="el-GR" sz="2600" b="1" dirty="0" smtClean="0"/>
              <a:t>Πριν τον τερματισμό της απασχόλησης, άλλος εργοδότης που είναι εταιρεία, στην οποία ο προηγούμενος εργοδότης είναι κύριος μέτοχος ή ασκεί ουσιαστικό έλεγχο, προσφέρει στον εργοδοτούμενο κατάλληλη απασχόληση</a:t>
            </a:r>
            <a:endParaRPr lang="en-US" sz="2600" b="1" dirty="0" smtClean="0"/>
          </a:p>
          <a:p>
            <a:endParaRPr lang="el-GR" b="1" dirty="0" smtClean="0"/>
          </a:p>
          <a:p>
            <a:pPr lvl="1"/>
            <a:r>
              <a:rPr lang="el-GR" dirty="0" smtClean="0"/>
              <a:t>Τα χρόνια υπηρεσίας στον προηγούμενο εργοδότη μετρούν έναντι του νέου</a:t>
            </a:r>
            <a:endParaRPr lang="en-GB" dirty="0"/>
          </a:p>
        </p:txBody>
      </p:sp>
      <p:pic>
        <p:nvPicPr>
          <p:cNvPr id="7170" name="Picture 2" descr="C:\Users\User\AppData\Local\Microsoft\Windows\Temporary Internet Files\Content.IE5\EI4TZIYZ\MC9004460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1512168" cy="162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1905000" cy="1476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8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8141619"/>
              </p:ext>
            </p:extLst>
          </p:nvPr>
        </p:nvGraphicFramePr>
        <p:xfrm>
          <a:off x="539552" y="908720"/>
          <a:ext cx="763284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916949"/>
                <a:gridCol w="96337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ΕΒΔΟΜΑΔΕΣ ΣΥΝΕΧΟΥΣ</a:t>
                      </a:r>
                      <a:r>
                        <a:rPr lang="el-GR" sz="1600" baseline="0" dirty="0" smtClean="0"/>
                        <a:t> ΑΠΑΣΧΟΛΗΣΗΣ ΣΤΟΝ ΙΔΙΟ ΕΡΓΟΔΟΤΗ</a:t>
                      </a:r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ΕΒΔΟΜΑΔΕΣ</a:t>
                      </a:r>
                      <a:r>
                        <a:rPr lang="el-GR" sz="1600" baseline="0" dirty="0" smtClean="0"/>
                        <a:t> ΑΝΑ ΕΤΟΣ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(8)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5-10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  2½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(15)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(15)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16-20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  3½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(17½)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21-25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u="none" dirty="0" smtClean="0"/>
                        <a:t>(20)</a:t>
                      </a:r>
                      <a:endParaRPr lang="en-GB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(26εβδομάδες</a:t>
                      </a:r>
                      <a:r>
                        <a:rPr lang="el-GR" baseline="0" dirty="0" smtClean="0"/>
                        <a:t> ή περισσότερο = 1 έτος)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(75½)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008112"/>
          </a:xfrm>
        </p:spPr>
        <p:txBody>
          <a:bodyPr>
            <a:normAutofit/>
          </a:bodyPr>
          <a:lstStyle/>
          <a:p>
            <a:pPr algn="ctr"/>
            <a:r>
              <a:rPr lang="el-GR" sz="2400" u="sng" dirty="0" smtClean="0"/>
              <a:t>ΤΟ ΥΨΟΣ ΤΗΣ ΠΛΗΡΩΜΗΣ ΣΕ ΠΕΡΙΠΤΩΣΗ ΠΛΕΟΝΑΣΜΟΥ</a:t>
            </a:r>
            <a:r>
              <a:rPr lang="el-GR" sz="2400" dirty="0" smtClean="0"/>
              <a:t>	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7" y="400506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Εβδομαδιαίες απολαβές μέγιστο = βασικές ασφαλιστέες αποδοχές </a:t>
            </a:r>
            <a:r>
              <a:rPr lang="en-US" b="1" dirty="0" smtClean="0"/>
              <a:t>x</a:t>
            </a:r>
            <a:r>
              <a:rPr lang="el-GR" b="1" dirty="0" smtClean="0"/>
              <a:t> 4</a:t>
            </a:r>
          </a:p>
          <a:p>
            <a:r>
              <a:rPr lang="el-GR" b="1" dirty="0" smtClean="0"/>
              <a:t>                                            </a:t>
            </a:r>
            <a:r>
              <a:rPr lang="el-GR" dirty="0" smtClean="0"/>
              <a:t>2005 = 309,88</a:t>
            </a:r>
          </a:p>
          <a:p>
            <a:endParaRPr lang="el-GR" dirty="0"/>
          </a:p>
          <a:p>
            <a:r>
              <a:rPr lang="el-GR" dirty="0" smtClean="0"/>
              <a:t>«Εργοδοτούμενος» μέτοχος, ιδιωτικής εταιρείας χωρίς σύμβαση εργασίας ή και χωρίς να συνάγεται ύπαρξη σχέσης εργοδότη-εργοδοτουμένου:</a:t>
            </a:r>
          </a:p>
          <a:p>
            <a:r>
              <a:rPr lang="el-GR" b="1" dirty="0" smtClean="0"/>
              <a:t>               Εβδομαδιαίο ημερομίσθιο </a:t>
            </a:r>
            <a:r>
              <a:rPr lang="en-US" b="1" dirty="0" smtClean="0"/>
              <a:t>x </a:t>
            </a:r>
            <a:r>
              <a:rPr lang="el-GR" b="1" dirty="0" smtClean="0"/>
              <a:t>1% </a:t>
            </a:r>
            <a:r>
              <a:rPr lang="en-US" b="1" dirty="0" smtClean="0"/>
              <a:t>x </a:t>
            </a:r>
            <a:r>
              <a:rPr lang="el-GR" b="1" dirty="0" smtClean="0"/>
              <a:t>52 </a:t>
            </a:r>
            <a:r>
              <a:rPr lang="en-US" b="1" dirty="0" smtClean="0"/>
              <a:t>x </a:t>
            </a:r>
            <a:r>
              <a:rPr lang="el-GR" b="1" dirty="0" smtClean="0"/>
              <a:t>έτη υπηρεσίας</a:t>
            </a:r>
            <a:endParaRPr lang="en-GB" b="1" dirty="0"/>
          </a:p>
        </p:txBody>
      </p:sp>
      <p:pic>
        <p:nvPicPr>
          <p:cNvPr id="4098" name="Picture 2" descr="C:\Users\User\AppData\Local\Microsoft\Windows\Temporary Internet Files\Content.IE5\RWZPFO58\MC9003838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0525"/>
            <a:ext cx="911009" cy="908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308304" y="3328528"/>
            <a:ext cx="72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26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744416" cy="248963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090459"/>
          </a:xfrm>
        </p:spPr>
        <p:txBody>
          <a:bodyPr>
            <a:noAutofit/>
          </a:bodyPr>
          <a:lstStyle/>
          <a:p>
            <a:r>
              <a:rPr lang="el-GR" sz="2500" dirty="0" smtClean="0"/>
              <a:t>Αν εντός 8 μηνών αφότου προέκυψε ο πλεονασμός</a:t>
            </a:r>
          </a:p>
          <a:p>
            <a:endParaRPr lang="el-GR" sz="1000" dirty="0" smtClean="0"/>
          </a:p>
          <a:p>
            <a:r>
              <a:rPr lang="el-GR" sz="2500" dirty="0" smtClean="0"/>
              <a:t>Εργατική δύναμη του αυτού τύπου ή της αυτής ειδικότητας</a:t>
            </a:r>
          </a:p>
          <a:p>
            <a:endParaRPr lang="el-GR" sz="1000" dirty="0" smtClean="0"/>
          </a:p>
          <a:p>
            <a:r>
              <a:rPr lang="el-GR" sz="2500" dirty="0" smtClean="0"/>
              <a:t>Προτεραιότητα στους απολυθέντες</a:t>
            </a:r>
          </a:p>
          <a:p>
            <a:endParaRPr lang="el-GR" sz="1000" dirty="0" smtClean="0"/>
          </a:p>
          <a:p>
            <a:r>
              <a:rPr lang="el-GR" sz="2500" dirty="0" smtClean="0"/>
              <a:t>Λαμβανομένων υπόψη των αναγκών λειτουργίας της επιχείρησης</a:t>
            </a:r>
            <a:endParaRPr lang="en-GB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100" u="sng" dirty="0" smtClean="0"/>
              <a:t>ΠΡΟΤΕΡΑΙΟΤΗΤΑ ΠΡΟΣΛΗΨΗΣ ΑΠΟΛΥΘΕΝΤΩΝ ΛΟΓΩ ΠΛΕΟΝΑΣΜΟΥ</a:t>
            </a:r>
            <a:endParaRPr lang="en-GB" sz="3100" u="sng" dirty="0"/>
          </a:p>
        </p:txBody>
      </p:sp>
    </p:spTree>
    <p:extLst>
      <p:ext uri="{BB962C8B-B14F-4D97-AF65-F5344CB8AC3E}">
        <p14:creationId xmlns="" xmlns:p14="http://schemas.microsoft.com/office/powerpoint/2010/main" val="17034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184576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SzPct val="90000"/>
              <a:buFont typeface="+mj-lt"/>
              <a:buAutoNum type="alphaUcPeriod"/>
            </a:pPr>
            <a:r>
              <a:rPr lang="el-GR" sz="2600" b="1" u="sng" dirty="0" smtClean="0"/>
              <a:t>Από τον εργοδότη στον εργοδοτούμενο:</a:t>
            </a:r>
          </a:p>
          <a:p>
            <a:endParaRPr lang="el-GR" sz="1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100" dirty="0" smtClean="0"/>
              <a:t>Παρέχεται μόνο στις περιπτώσεις πλεονασμού και όταν ο εργοδοτούμενος παραλείπει να εκτελέσει την εργασία του κατ’ευλόγως ικανοποιητικό τρόπο</a:t>
            </a:r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r>
              <a:rPr lang="el-GR" sz="2100" dirty="0" smtClean="0"/>
              <a:t>Δες ωστόσο δοκιμαστική περίοδος = χωρίς δικαίωμα προειδοποίησης)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l-GR" sz="3300" dirty="0" smtClean="0"/>
              <a:t>ΠΡΟΕΙΔΟΠΟΙΗΣΗ</a:t>
            </a:r>
            <a:endParaRPr lang="en-GB" sz="33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34289335"/>
              </p:ext>
            </p:extLst>
          </p:nvPr>
        </p:nvGraphicFramePr>
        <p:xfrm>
          <a:off x="683568" y="2577440"/>
          <a:ext cx="770485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3240360"/>
              </a:tblGrid>
              <a:tr h="480472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ΠΕΡΙΟΔΟΣ</a:t>
                      </a:r>
                      <a:r>
                        <a:rPr lang="el-GR" sz="1400" baseline="0" dirty="0" smtClean="0"/>
                        <a:t> ΣΥΝΕΧΟΥΣ ΑΠΑΣΧΟΛΗΣΗΣ (ΕΒΔΟΜΑΔΕΣ)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ΕΛΑΧΙΣΤΗ</a:t>
                      </a:r>
                      <a:r>
                        <a:rPr lang="el-GR" sz="1400" baseline="0" dirty="0" smtClean="0"/>
                        <a:t> ΠΡΟΕΙΔΟΠΟΙΗΣΗ (ΕΒΔΟΜΑΔΕΣ)</a:t>
                      </a:r>
                      <a:endParaRPr lang="en-GB" sz="1400" dirty="0"/>
                    </a:p>
                  </a:txBody>
                  <a:tcPr/>
                </a:tc>
              </a:tr>
              <a:tr h="28497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26-51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</a:t>
                      </a:r>
                    </a:p>
                  </a:txBody>
                  <a:tcPr/>
                </a:tc>
              </a:tr>
              <a:tr h="26820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52-103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</a:t>
                      </a:r>
                    </a:p>
                  </a:txBody>
                  <a:tcPr/>
                </a:tc>
              </a:tr>
              <a:tr h="2514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104-155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4</a:t>
                      </a:r>
                      <a:endParaRPr lang="en-GB" sz="1400" dirty="0"/>
                    </a:p>
                  </a:txBody>
                  <a:tcPr/>
                </a:tc>
              </a:tr>
              <a:tr h="234672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156-207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5</a:t>
                      </a:r>
                      <a:endParaRPr lang="en-GB" sz="1400" dirty="0"/>
                    </a:p>
                  </a:txBody>
                  <a:tcPr/>
                </a:tc>
              </a:tr>
              <a:tr h="21790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208-259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6</a:t>
                      </a:r>
                      <a:endParaRPr lang="en-GB" sz="14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260-311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7</a:t>
                      </a:r>
                      <a:endParaRPr lang="en-GB" sz="1400" dirty="0"/>
                    </a:p>
                  </a:txBody>
                  <a:tcPr/>
                </a:tc>
              </a:tr>
              <a:tr h="25637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312 και</a:t>
                      </a:r>
                      <a:r>
                        <a:rPr lang="el-GR" sz="1400" baseline="0" dirty="0" smtClean="0"/>
                        <a:t> άνω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8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16260"/>
            <a:ext cx="1168524" cy="1168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98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28" y="116632"/>
            <a:ext cx="1934344" cy="19343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927373"/>
            <a:ext cx="864096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Πληρωμή αντί προειδοποίησης </a:t>
            </a:r>
            <a:r>
              <a:rPr lang="el-GR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Υπηρεσία θεωρείται μέχρι τέλους προειδοποίησης</a:t>
            </a:r>
          </a:p>
          <a:p>
            <a:endParaRPr lang="el-GR" dirty="0" smtClean="0">
              <a:sym typeface="Wingdings" pitchFamily="2" charset="2"/>
            </a:endParaRPr>
          </a:p>
          <a:p>
            <a:r>
              <a:rPr lang="el-GR" b="1" dirty="0" smtClean="0">
                <a:sym typeface="Wingdings" pitchFamily="2" charset="2"/>
              </a:rPr>
              <a:t>Ασθενής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l-GR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Έξι μήνες αφότου αρρώστησε (αντίθετη νομολογία)</a:t>
            </a:r>
          </a:p>
          <a:p>
            <a:endParaRPr lang="el-GR" dirty="0" smtClean="0">
              <a:sym typeface="Wingdings" pitchFamily="2" charset="2"/>
            </a:endParaRPr>
          </a:p>
          <a:p>
            <a:r>
              <a:rPr lang="el-GR" b="1" dirty="0" smtClean="0">
                <a:sym typeface="Wingdings" pitchFamily="2" charset="2"/>
              </a:rPr>
              <a:t>Εργατικό Ατύχημα </a:t>
            </a:r>
            <a:r>
              <a:rPr lang="el-GR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Αναστολή προειδοποίησης</a:t>
            </a:r>
          </a:p>
          <a:p>
            <a:endParaRPr lang="el-GR" dirty="0" smtClean="0">
              <a:sym typeface="Wingdings" pitchFamily="2" charset="2"/>
            </a:endParaRPr>
          </a:p>
          <a:p>
            <a:r>
              <a:rPr lang="el-GR" dirty="0" smtClean="0">
                <a:sym typeface="Wingdings" pitchFamily="2" charset="2"/>
              </a:rPr>
              <a:t>Αδύνατη ή μονομερής Ανάκληση της προειδοποίησης</a:t>
            </a:r>
          </a:p>
          <a:p>
            <a:endParaRPr lang="el-GR" dirty="0" smtClean="0">
              <a:sym typeface="Wingdings" pitchFamily="2" charset="2"/>
            </a:endParaRPr>
          </a:p>
          <a:p>
            <a:r>
              <a:rPr lang="el-GR" dirty="0" smtClean="0">
                <a:sym typeface="Wingdings" pitchFamily="2" charset="2"/>
              </a:rPr>
              <a:t>Απουσία με απολαβές 8 ώρες την εβδομάδα, 40 ώρες συνολικά, συμφωνία με τον εργοδότη, για να βρει δουλειά </a:t>
            </a:r>
            <a:endParaRPr lang="en-GB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300" dirty="0" smtClean="0"/>
              <a:t>ΠΡΟΕΙΔΟΠΟΙΗΣΗ</a:t>
            </a:r>
            <a:endParaRPr lang="en-GB" sz="3300" dirty="0"/>
          </a:p>
        </p:txBody>
      </p:sp>
    </p:spTree>
    <p:extLst>
      <p:ext uri="{BB962C8B-B14F-4D97-AF65-F5344CB8AC3E}">
        <p14:creationId xmlns="" xmlns:p14="http://schemas.microsoft.com/office/powerpoint/2010/main" val="36932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3816424"/>
          </a:xfrm>
        </p:spPr>
        <p:txBody>
          <a:bodyPr>
            <a:normAutofit/>
          </a:bodyPr>
          <a:lstStyle/>
          <a:p>
            <a:pPr marL="624078" indent="-514350">
              <a:buSzPct val="90000"/>
              <a:buFont typeface="+mj-lt"/>
              <a:buAutoNum type="alphaUcPeriod"/>
            </a:pPr>
            <a:r>
              <a:rPr lang="el-GR" sz="2600" b="1" u="sng" dirty="0" smtClean="0"/>
              <a:t>Από τον εργοδοτούμενο στον εργοδότη: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r>
              <a:rPr lang="el-GR" sz="2100" b="1" dirty="0" smtClean="0"/>
              <a:t>«Φύγε από τώρα» ?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l-GR" sz="3300" dirty="0" smtClean="0"/>
              <a:t>ΠΡΟΕΙΔΟΠΟΙΗΣΗ</a:t>
            </a:r>
            <a:endParaRPr lang="en-GB" sz="33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62295967"/>
              </p:ext>
            </p:extLst>
          </p:nvPr>
        </p:nvGraphicFramePr>
        <p:xfrm>
          <a:off x="683568" y="1996440"/>
          <a:ext cx="770485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3240360"/>
              </a:tblGrid>
              <a:tr h="48047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ΠΕΡΙΟΔΟΣ</a:t>
                      </a:r>
                      <a:r>
                        <a:rPr lang="el-GR" sz="1600" baseline="0" dirty="0" smtClean="0"/>
                        <a:t> ΣΥΝΕΧΟΥΣ ΑΠΑΣΧΟΛΗΣΗΣ (ΕΒΔΟΜΑΔΕΣ)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ΕΛΑΧΙΣΤΗ</a:t>
                      </a:r>
                      <a:r>
                        <a:rPr lang="el-GR" sz="1600" baseline="0" dirty="0" smtClean="0"/>
                        <a:t> ΠΡΟΕΙΔΟΠΟΙΗΣΗ (ΕΒΔΟΜΑΔΕΣ)</a:t>
                      </a:r>
                      <a:endParaRPr lang="en-GB" sz="1600" dirty="0"/>
                    </a:p>
                  </a:txBody>
                  <a:tcPr/>
                </a:tc>
              </a:tr>
              <a:tr h="284976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26-51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</a:t>
                      </a:r>
                    </a:p>
                  </a:txBody>
                  <a:tcPr/>
                </a:tc>
              </a:tr>
              <a:tr h="26820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52-259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</a:p>
                  </a:txBody>
                  <a:tcPr/>
                </a:tc>
              </a:tr>
              <a:tr h="256376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260 και</a:t>
                      </a:r>
                      <a:r>
                        <a:rPr lang="el-GR" sz="1600" baseline="0" dirty="0" smtClean="0"/>
                        <a:t> άνω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7072"/>
            <a:ext cx="1965112" cy="2468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57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2048"/>
            <a:ext cx="2343838" cy="22768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772816"/>
            <a:ext cx="8208912" cy="4176465"/>
          </a:xfrm>
        </p:spPr>
        <p:txBody>
          <a:bodyPr>
            <a:normAutofit lnSpcReduction="10000"/>
          </a:bodyPr>
          <a:lstStyle/>
          <a:p>
            <a:r>
              <a:rPr lang="el-GR" sz="2400" b="1" dirty="0" smtClean="0"/>
              <a:t>Σε περίπτωση παράνομης απόλυσης:</a:t>
            </a:r>
          </a:p>
          <a:p>
            <a:endParaRPr lang="el-GR" sz="1200" b="1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b="1" dirty="0" smtClean="0"/>
              <a:t>Πληρωμή προειδοποίησης αν δεν δόθηκε πριν την απόλυση</a:t>
            </a:r>
          </a:p>
          <a:p>
            <a:pPr lvl="1">
              <a:buFont typeface="Wingdings" pitchFamily="2" charset="2"/>
              <a:buChar char="§"/>
            </a:pPr>
            <a:endParaRPr lang="el-GR" sz="1000" b="1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b="1" dirty="0" smtClean="0"/>
              <a:t>Πληρωμή αποζημιώσεων</a:t>
            </a:r>
          </a:p>
          <a:p>
            <a:pPr lvl="2"/>
            <a:endParaRPr lang="el-GR" sz="800" dirty="0" smtClean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Minimum </a:t>
            </a:r>
            <a:r>
              <a:rPr lang="el-GR" sz="1800" dirty="0" smtClean="0"/>
              <a:t>όσα θα έπαιρνε αν ήταν πλεονάζον</a:t>
            </a:r>
          </a:p>
          <a:p>
            <a:pPr lvl="2">
              <a:buFont typeface="Arial" pitchFamily="34" charset="0"/>
              <a:buChar char="•"/>
            </a:pPr>
            <a:endParaRPr lang="el-GR" sz="500" dirty="0" smtClean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Maximum </a:t>
            </a:r>
            <a:r>
              <a:rPr lang="el-GR" sz="1800" dirty="0" smtClean="0"/>
              <a:t>δύο ετήσιοι μισθοί</a:t>
            </a:r>
          </a:p>
          <a:p>
            <a:pPr lvl="2">
              <a:buFont typeface="Arial" pitchFamily="34" charset="0"/>
              <a:buChar char="•"/>
            </a:pPr>
            <a:endParaRPr lang="el-GR" sz="500" dirty="0" smtClean="0"/>
          </a:p>
          <a:p>
            <a:pPr lvl="2">
              <a:buFont typeface="Arial" pitchFamily="34" charset="0"/>
              <a:buChar char="•"/>
            </a:pPr>
            <a:r>
              <a:rPr lang="el-GR" sz="1800" dirty="0" smtClean="0"/>
              <a:t>Πέραν του ενός ετήσιου καταβάλλεται από το Τ.Π.Π.</a:t>
            </a:r>
          </a:p>
          <a:p>
            <a:pPr lvl="2">
              <a:buFont typeface="Arial" pitchFamily="34" charset="0"/>
              <a:buChar char="•"/>
            </a:pPr>
            <a:endParaRPr lang="el-GR" sz="500" dirty="0" smtClean="0"/>
          </a:p>
          <a:p>
            <a:pPr lvl="2">
              <a:buFont typeface="Arial" pitchFamily="34" charset="0"/>
              <a:buChar char="•"/>
            </a:pPr>
            <a:r>
              <a:rPr lang="el-GR" sz="1800" dirty="0" smtClean="0"/>
              <a:t>Λαμβάνονται υπόψη τα ημερομίσθια του, η διάρκεια υπηρεσίας, η απώλεια προοπτικής σταδιοδρομίας, οι συνθήκες απόλυσης και η ηλικία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27794"/>
            <a:ext cx="7077472" cy="796950"/>
          </a:xfrm>
        </p:spPr>
        <p:txBody>
          <a:bodyPr>
            <a:normAutofit/>
          </a:bodyPr>
          <a:lstStyle/>
          <a:p>
            <a:pPr algn="ctr"/>
            <a:r>
              <a:rPr lang="el-GR" sz="3300" u="sng" dirty="0" smtClean="0"/>
              <a:t>ΔΙΚΑΙΩΜΑ ΣΕ ΑΠΟΖΗΜΙΩΣΗ</a:t>
            </a:r>
            <a:endParaRPr lang="en-GB" sz="3300" u="sng" dirty="0"/>
          </a:p>
        </p:txBody>
      </p:sp>
    </p:spTree>
    <p:extLst>
      <p:ext uri="{BB962C8B-B14F-4D97-AF65-F5344CB8AC3E}">
        <p14:creationId xmlns="" xmlns:p14="http://schemas.microsoft.com/office/powerpoint/2010/main" val="24036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6712"/>
            <a:ext cx="2287365" cy="185276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1349"/>
            <a:ext cx="7571184" cy="4525963"/>
          </a:xfrm>
        </p:spPr>
        <p:txBody>
          <a:bodyPr>
            <a:normAutofit lnSpcReduction="10000"/>
          </a:bodyPr>
          <a:lstStyle/>
          <a:p>
            <a:r>
              <a:rPr lang="el-GR" sz="2600" dirty="0" smtClean="0"/>
              <a:t>Εργοδότες</a:t>
            </a:r>
            <a:r>
              <a:rPr lang="el-GR" sz="2500" dirty="0" smtClean="0"/>
              <a:t> με πέραν των 19 εργοδοτουμένων</a:t>
            </a:r>
          </a:p>
          <a:p>
            <a:endParaRPr lang="el-GR" sz="2500" dirty="0" smtClean="0"/>
          </a:p>
          <a:p>
            <a:r>
              <a:rPr lang="el-GR" sz="2500" dirty="0" smtClean="0"/>
              <a:t>Απόλυση έκδηλα παράνομη ή παράνομη και κακόπιστη</a:t>
            </a:r>
          </a:p>
          <a:p>
            <a:endParaRPr lang="el-GR" sz="2500" dirty="0" smtClean="0"/>
          </a:p>
          <a:p>
            <a:r>
              <a:rPr lang="el-GR" sz="2500" dirty="0" smtClean="0"/>
              <a:t>Αν δικαιολογείται από τις περιστάσεις και ο εργοδοτούμενος το ζητήσει</a:t>
            </a:r>
          </a:p>
          <a:p>
            <a:endParaRPr lang="el-GR" sz="2500" dirty="0" smtClean="0"/>
          </a:p>
          <a:p>
            <a:r>
              <a:rPr lang="el-GR" sz="2500" dirty="0" smtClean="0"/>
              <a:t>Συν αποζημίωση για την πραγματική ζημιά με </a:t>
            </a:r>
            <a:r>
              <a:rPr lang="en-US" sz="2500" dirty="0" smtClean="0"/>
              <a:t>maximum 12 </a:t>
            </a:r>
            <a:r>
              <a:rPr lang="el-GR" sz="2500" dirty="0" smtClean="0"/>
              <a:t>μήνες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sz="3300" u="sng" dirty="0" smtClean="0"/>
              <a:t>ΔΙΚΑΙΩΜΑ ΣΕ ΕΠΑΝΑΠΡΟΣΛΗΨΗ</a:t>
            </a:r>
            <a:endParaRPr lang="en-GB" sz="3300" u="sng" dirty="0"/>
          </a:p>
        </p:txBody>
      </p:sp>
    </p:spTree>
    <p:extLst>
      <p:ext uri="{BB962C8B-B14F-4D97-AF65-F5344CB8AC3E}">
        <p14:creationId xmlns="" xmlns:p14="http://schemas.microsoft.com/office/powerpoint/2010/main" val="32743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916832"/>
            <a:ext cx="8075240" cy="423253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Εβδομάδες 18 ωρών</a:t>
            </a:r>
          </a:p>
          <a:p>
            <a:endParaRPr lang="el-GR" sz="1800" dirty="0" smtClean="0"/>
          </a:p>
          <a:p>
            <a:r>
              <a:rPr lang="el-GR" b="1" dirty="0" smtClean="0"/>
              <a:t>Εβδομάδες με λιγότερες ώρες λόγω απουσίας ένεκα ασθένειας, βλάβης, τοκετού, νόσου, προσωρινής διακοπής εργασιών</a:t>
            </a:r>
          </a:p>
          <a:p>
            <a:endParaRPr lang="el-GR" sz="1800" dirty="0" smtClean="0"/>
          </a:p>
          <a:p>
            <a:r>
              <a:rPr lang="el-GR" b="1" dirty="0" smtClean="0"/>
              <a:t>Στον ίδιο εργοδότη – Εξαιρέσεις</a:t>
            </a:r>
          </a:p>
          <a:p>
            <a:pPr lvl="1"/>
            <a:endParaRPr lang="el-GR" sz="12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Λιμενεργάτες (μόνο έναντι Τ.Π.Π.)</a:t>
            </a:r>
          </a:p>
          <a:p>
            <a:pPr lvl="1">
              <a:buFont typeface="Wingdings" pitchFamily="2" charset="2"/>
              <a:buChar char="§"/>
            </a:pPr>
            <a:endParaRPr lang="el-GR" sz="9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Μεταβίβαση επιχείρησης ή τμήματος επιχείρησης «ως έχει»</a:t>
            </a:r>
          </a:p>
          <a:p>
            <a:pPr lvl="1">
              <a:buFont typeface="Wingdings" pitchFamily="2" charset="2"/>
              <a:buChar char="§"/>
            </a:pPr>
            <a:endParaRPr lang="el-GR" sz="9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Μετάθεση εργοδοτουμένου από μία εταιρεία σε άλλη συνδεδεμένη εταιρεία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998984"/>
          </a:xfrm>
        </p:spPr>
        <p:txBody>
          <a:bodyPr>
            <a:normAutofit/>
          </a:bodyPr>
          <a:lstStyle/>
          <a:p>
            <a:pPr algn="ctr"/>
            <a:r>
              <a:rPr lang="el-GR" sz="3300" u="sng" dirty="0" smtClean="0"/>
              <a:t>ΥΠΟΛΟΓΙΣΜΟΣ ΤΗΣ ΑΠΑΣΧΟΛΗΣΗΣ</a:t>
            </a:r>
            <a:endParaRPr lang="en-GB" sz="3300" u="sng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23" y="908720"/>
            <a:ext cx="2532677" cy="1434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48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2016224" cy="15121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880" y="908720"/>
            <a:ext cx="8229600" cy="4525963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b="1" dirty="0" smtClean="0"/>
              <a:t> </a:t>
            </a:r>
            <a:r>
              <a:rPr lang="el-GR" b="1" dirty="0" smtClean="0"/>
              <a:t>Ο εργοδοτούμενος κατέστη Πλεονάζων </a:t>
            </a:r>
            <a:endParaRPr lang="en-US" b="1" dirty="0" smtClean="0"/>
          </a:p>
          <a:p>
            <a:pPr marL="109728" indent="0">
              <a:buNone/>
            </a:pPr>
            <a:r>
              <a:rPr lang="el-GR" dirty="0" smtClean="0"/>
              <a:t>(δες κατώτερο ειδική αναφορά)</a:t>
            </a:r>
          </a:p>
          <a:p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endParaRPr lang="el-GR" dirty="0"/>
          </a:p>
          <a:p>
            <a:pPr marL="109728" indent="0">
              <a:buNone/>
            </a:pPr>
            <a:r>
              <a:rPr lang="el-GR" b="1" dirty="0" smtClean="0"/>
              <a:t>Ανώτερη βία, πολεμική ενέργεια, πολιτική εξέγερση, θεομηνία ή καταστροφή των εγκαταστάσεων με πυρκαγιά, μη οφειλόμενη σε εσκεμμένη ενέργεια ή αμέλεια του εργοδότη </a:t>
            </a:r>
            <a:endParaRPr lang="en-US" b="1" dirty="0" smtClean="0"/>
          </a:p>
          <a:p>
            <a:endParaRPr lang="el-GR" sz="1000" b="1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Ισαάκ και Σολωμού 1996 – Τ/Κ Καμαριέρες Ξενοδοχείου </a:t>
            </a:r>
            <a:endParaRPr lang="en-GB" sz="2000" dirty="0"/>
          </a:p>
        </p:txBody>
      </p:sp>
      <p:pic>
        <p:nvPicPr>
          <p:cNvPr id="3074" name="Picture 2" descr="C:\Users\User\AppData\Local\Microsoft\Windows\Temporary Internet Files\Content.IE5\9RBIBZN9\MC9000363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05" y="5639560"/>
            <a:ext cx="2054551" cy="813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79512" y="908720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07504" y="3068960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7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AppData\Local\Microsoft\Windows\Temporary Internet Files\Content.IE5\RWZPFO58\MP9004433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90" y="1700808"/>
            <a:ext cx="1133182" cy="1579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000" u="sng" dirty="0" smtClean="0"/>
              <a:t>ΤΟ ΣΥΝΕΧΕΣ ΤΗΣ ΑΠΑΣΧΟΛΗΣΗΣ</a:t>
            </a:r>
            <a:endParaRPr lang="en-GB" sz="30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l-GR" b="1" dirty="0" smtClean="0"/>
              <a:t>Το συνεχές της απασχόλησης δεν διακόπτεται στις εξής περιπτώσεις:</a:t>
            </a:r>
          </a:p>
          <a:p>
            <a:pPr marL="109728" indent="0">
              <a:buNone/>
            </a:pPr>
            <a:endParaRPr lang="el-GR" sz="2100" dirty="0" smtClean="0"/>
          </a:p>
          <a:p>
            <a:r>
              <a:rPr lang="el-GR" dirty="0" smtClean="0"/>
              <a:t>Απουσία λόγω υπηρεσίας στις ένοπλες δυνάμεις</a:t>
            </a:r>
          </a:p>
          <a:p>
            <a:endParaRPr lang="el-GR" sz="1700" dirty="0" smtClean="0"/>
          </a:p>
          <a:p>
            <a:r>
              <a:rPr lang="el-GR" dirty="0" smtClean="0"/>
              <a:t>Απουσία λόγω εργατικής διαφοράς</a:t>
            </a:r>
          </a:p>
          <a:p>
            <a:endParaRPr lang="el-GR" sz="1700" dirty="0" smtClean="0"/>
          </a:p>
          <a:p>
            <a:r>
              <a:rPr lang="el-GR" dirty="0" smtClean="0"/>
              <a:t>Αλλαγή εργοδότη (μεταβίβαση επιχείρησης ή τμήματος «ως έχει»)</a:t>
            </a:r>
          </a:p>
          <a:p>
            <a:endParaRPr lang="el-GR" sz="1500" dirty="0" smtClean="0"/>
          </a:p>
          <a:p>
            <a:r>
              <a:rPr lang="el-GR" dirty="0" smtClean="0"/>
              <a:t>Απουσία λόγω προσωρινής διακοπής εργασιών</a:t>
            </a:r>
          </a:p>
          <a:p>
            <a:endParaRPr lang="el-GR" sz="1500" dirty="0" smtClean="0"/>
          </a:p>
          <a:p>
            <a:r>
              <a:rPr lang="el-GR" dirty="0" smtClean="0"/>
              <a:t>Απουσία υπό συνθήκες τέτοιες ώστε δυνάμει διευθέτησης, εθίμου ή νόμου, η σχέση εργοδότη-εργοδοτουμένου θεωρείται από το ΔΕΔ ως συνεχιζόμενη</a:t>
            </a:r>
            <a:endParaRPr lang="en-GB" dirty="0"/>
          </a:p>
        </p:txBody>
      </p:sp>
      <p:sp>
        <p:nvSpPr>
          <p:cNvPr id="6" name="Striped Right Arrow 5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C:\Users\User\AppData\Local\Microsoft\Windows\Temporary Internet Files\Content.IE5\9RBIBZN9\MC9000603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67" y="4509120"/>
            <a:ext cx="1076821" cy="1178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74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15726"/>
            <a:ext cx="2232248" cy="168162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48132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Απουσία λόγω απασχόλησης στο εξωτερικό σε επιχείρηση που ανήκει εξ ολοκλήρου ή κατά κύριο λόγο στον εργοδότη </a:t>
            </a:r>
            <a:r>
              <a:rPr lang="en-US" dirty="0" smtClean="0"/>
              <a:t>[</a:t>
            </a:r>
            <a:r>
              <a:rPr lang="el-GR" dirty="0" smtClean="0"/>
              <a:t>π.χ. </a:t>
            </a:r>
            <a:r>
              <a:rPr lang="en-US" dirty="0" smtClean="0"/>
              <a:t>J&amp;P Ltd </a:t>
            </a:r>
            <a:r>
              <a:rPr lang="el-GR" dirty="0" smtClean="0"/>
              <a:t>και </a:t>
            </a:r>
            <a:r>
              <a:rPr lang="en-US" dirty="0" smtClean="0"/>
              <a:t>J&amp;P (overseas) Ltd]</a:t>
            </a:r>
          </a:p>
          <a:p>
            <a:endParaRPr lang="en-US" dirty="0" smtClean="0"/>
          </a:p>
          <a:p>
            <a:r>
              <a:rPr lang="el-GR" dirty="0" smtClean="0"/>
              <a:t>Απουσία με άδεια μετ’απολαβών ή άνευ απολαβών (προσωρι</a:t>
            </a:r>
            <a:r>
              <a:rPr lang="el-GR" dirty="0"/>
              <a:t>ν</a:t>
            </a:r>
            <a:r>
              <a:rPr lang="el-GR" dirty="0" smtClean="0"/>
              <a:t>ή και με συμφέρον και του εργοδότη)</a:t>
            </a:r>
          </a:p>
          <a:p>
            <a:endParaRPr lang="en-US" dirty="0" smtClean="0"/>
          </a:p>
          <a:p>
            <a:r>
              <a:rPr lang="el-GR" dirty="0" smtClean="0"/>
              <a:t>Απουσία λόγω ανώτερης βίας, πολεμικής ενέργειας, πολιτικής εξέγερσης ή θεομηνίας</a:t>
            </a:r>
          </a:p>
          <a:p>
            <a:endParaRPr lang="en-US" dirty="0" smtClean="0"/>
          </a:p>
          <a:p>
            <a:r>
              <a:rPr lang="el-GR" dirty="0" smtClean="0"/>
              <a:t>Απουσία με γονική άδεια ή άδεια για λόγους ανωτέρας βίας</a:t>
            </a:r>
          </a:p>
          <a:p>
            <a:endParaRPr lang="en-US" dirty="0" smtClean="0"/>
          </a:p>
          <a:p>
            <a:r>
              <a:rPr lang="el-GR" dirty="0" smtClean="0"/>
              <a:t>Εποχιακοί εργάτες </a:t>
            </a:r>
            <a:r>
              <a:rPr lang="el-GR" dirty="0" smtClean="0">
                <a:sym typeface="Wingdings" pitchFamily="2" charset="2"/>
              </a:rPr>
              <a:t> 25 εβδομάδες στον ίδιο </a:t>
            </a:r>
            <a:endParaRPr lang="en-US" dirty="0" smtClean="0">
              <a:sym typeface="Wingdings" pitchFamily="2" charset="2"/>
            </a:endParaRPr>
          </a:p>
          <a:p>
            <a:pPr marL="109728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l-GR" dirty="0" smtClean="0">
                <a:sym typeface="Wingdings" pitchFamily="2" charset="2"/>
              </a:rPr>
              <a:t>εργοδότη συνεχεία ή μη = συνεχείς </a:t>
            </a:r>
            <a:endParaRPr lang="en-GB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388594"/>
            <a:ext cx="7185625" cy="794168"/>
          </a:xfrm>
        </p:spPr>
        <p:txBody>
          <a:bodyPr>
            <a:normAutofit/>
          </a:bodyPr>
          <a:lstStyle/>
          <a:p>
            <a:pPr algn="ctr"/>
            <a:r>
              <a:rPr lang="el-GR" sz="3000" u="sng" dirty="0" smtClean="0"/>
              <a:t>…ΤΟ ΣΥΝΕΧΕΣ ΤΗΣ ΑΠΑΣΧΟΛΗΣΗΣ</a:t>
            </a:r>
            <a:endParaRPr lang="en-GB" sz="3000" u="sng" dirty="0"/>
          </a:p>
        </p:txBody>
      </p:sp>
      <p:pic>
        <p:nvPicPr>
          <p:cNvPr id="6146" name="Picture 2" descr="C:\Users\User\AppData\Local\Microsoft\Windows\Temporary Internet Files\Content.IE5\RWZPFO58\MC9003351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45" y="388594"/>
            <a:ext cx="1311319" cy="1210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86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ΕΥΧΑΡΙΣΤΩ!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82080" y="4520733"/>
            <a:ext cx="32544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300" dirty="0" smtClean="0"/>
              <a:t>ΑΝΤΗΣ ΑΠΟΣΤΟΛΟΥ</a:t>
            </a:r>
          </a:p>
          <a:p>
            <a:pPr algn="ctr"/>
            <a:r>
              <a:rPr lang="el-GR" sz="1300" dirty="0" smtClean="0"/>
              <a:t>ΛΕΙΤΟΥΡΓΟΣ ΕΡΓΑΣΙΑΚΩΝ ΣΧΕΣΕΩΝ Α’</a:t>
            </a:r>
            <a:endParaRPr lang="en-GB" sz="1300" dirty="0"/>
          </a:p>
        </p:txBody>
      </p:sp>
    </p:spTree>
    <p:extLst>
      <p:ext uri="{BB962C8B-B14F-4D97-AF65-F5344CB8AC3E}">
        <p14:creationId xmlns="" xmlns:p14="http://schemas.microsoft.com/office/powerpoint/2010/main" val="31332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525963"/>
          </a:xfrm>
        </p:spPr>
        <p:txBody>
          <a:bodyPr>
            <a:noAutofit/>
          </a:bodyPr>
          <a:lstStyle/>
          <a:p>
            <a:r>
              <a:rPr lang="el-GR" sz="2300" dirty="0" smtClean="0"/>
              <a:t>Εναρμόνιση          30 μήνες συνεχείς ή</a:t>
            </a:r>
            <a:r>
              <a:rPr lang="en-US" sz="2300" dirty="0" smtClean="0"/>
              <a:t> </a:t>
            </a:r>
            <a:r>
              <a:rPr lang="el-GR" sz="2300" dirty="0" smtClean="0"/>
              <a:t>διακεκομμένοι, εκτός εάν:</a:t>
            </a:r>
          </a:p>
          <a:p>
            <a:endParaRPr lang="el-GR" sz="1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/>
              <a:t>Οι ανάγκες είναι προσωρινές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/>
              <a:t>Αναπλήρωση απουσιάζοντος εργοδοτουμένου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/>
              <a:t>Δοκιμαστική περίοδος</a:t>
            </a:r>
          </a:p>
          <a:p>
            <a:endParaRPr lang="el-GR" sz="1500" dirty="0" smtClean="0"/>
          </a:p>
          <a:p>
            <a:r>
              <a:rPr lang="el-GR" sz="2300" dirty="0" smtClean="0"/>
              <a:t>Το </a:t>
            </a:r>
            <a:r>
              <a:rPr lang="el-GR" sz="2300" dirty="0"/>
              <a:t>ΔΕΔ μπορεί να θεωρεί ότι μια σύμβαση ή σειρά συμβάσεων πρέπει να θεωρηθούν ως σύμβαση αορίστου </a:t>
            </a:r>
            <a:r>
              <a:rPr lang="el-GR" sz="2300" dirty="0" smtClean="0"/>
              <a:t>χρόνου</a:t>
            </a:r>
          </a:p>
          <a:p>
            <a:endParaRPr lang="el-GR" sz="1500" dirty="0" smtClean="0"/>
          </a:p>
          <a:p>
            <a:r>
              <a:rPr lang="el-GR" sz="2300" dirty="0" smtClean="0"/>
              <a:t>Αν </a:t>
            </a:r>
            <a:r>
              <a:rPr lang="el-GR" sz="2300" dirty="0"/>
              <a:t>η μη ανανέωση οφείλεται σε πλεονασμό δικαιούνται πληρωμή από το Τ.Π.Π. </a:t>
            </a:r>
            <a:endParaRPr lang="en-GB" sz="2300" dirty="0"/>
          </a:p>
          <a:p>
            <a:endParaRPr lang="el-GR" sz="2400" dirty="0" smtClean="0"/>
          </a:p>
          <a:p>
            <a:pPr lvl="1"/>
            <a:endParaRPr lang="el-G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6896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sz="2700" dirty="0" smtClean="0"/>
              <a:t>Λήξη σύμβασης τακτής περιόδου</a:t>
            </a:r>
            <a:endParaRPr lang="en-GB" sz="2700" dirty="0"/>
          </a:p>
        </p:txBody>
      </p:sp>
      <p:sp>
        <p:nvSpPr>
          <p:cNvPr id="4" name="Right Arrow 3"/>
          <p:cNvSpPr/>
          <p:nvPr/>
        </p:nvSpPr>
        <p:spPr>
          <a:xfrm>
            <a:off x="2627784" y="1362540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C:\Users\User\AppData\Local\Microsoft\Windows\Temporary Internet Files\Content.IE5\RWZPFO58\MC9000565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04" y="5248599"/>
            <a:ext cx="1857376" cy="1420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94048" y="404664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l-GR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6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071389"/>
            <a:ext cx="8424936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300" b="1" dirty="0" smtClean="0"/>
              <a:t>Συμπλήρωση κανονική ηλικίας αφυπηρέτησης </a:t>
            </a:r>
            <a:r>
              <a:rPr lang="el-GR" sz="2300" dirty="0" smtClean="0"/>
              <a:t>βάσει εθίμου, νόμου, συλλογική σύμβασης, σύμβασης, κανόνων της εργασίας ή άλλως</a:t>
            </a:r>
          </a:p>
          <a:p>
            <a:endParaRPr lang="el-GR" sz="2500" dirty="0" smtClean="0"/>
          </a:p>
          <a:p>
            <a:endParaRPr lang="el-GR" sz="1500" dirty="0" smtClean="0"/>
          </a:p>
          <a:p>
            <a:pPr marL="109728" indent="0">
              <a:buNone/>
            </a:pPr>
            <a:r>
              <a:rPr lang="el-GR" sz="2300" b="1" dirty="0" smtClean="0"/>
              <a:t>Συμπλήρωση της συντάξιμης ηλικίας</a:t>
            </a:r>
          </a:p>
          <a:p>
            <a:pPr lvl="1">
              <a:buFont typeface="Wingdings" pitchFamily="2" charset="2"/>
              <a:buChar char="v"/>
            </a:pPr>
            <a:r>
              <a:rPr lang="el-GR" sz="1800" dirty="0" smtClean="0"/>
              <a:t>63 χρόνια για γυναίκες που γεννήθηκαν πριν την 01/01/1935</a:t>
            </a:r>
          </a:p>
          <a:p>
            <a:pPr lvl="1">
              <a:buFont typeface="Wingdings" pitchFamily="2" charset="2"/>
              <a:buChar char="v"/>
            </a:pPr>
            <a:r>
              <a:rPr lang="el-GR" sz="1800" dirty="0" smtClean="0"/>
              <a:t>65 χρόνια για όλους τους υπόλοιπους, άντρες και γυναίκες </a:t>
            </a:r>
            <a:endParaRPr lang="en-GB" sz="1800" dirty="0"/>
          </a:p>
        </p:txBody>
      </p:sp>
      <p:pic>
        <p:nvPicPr>
          <p:cNvPr id="5124" name="Picture 4" descr="C:\Users\User\AppData\Local\Microsoft\Windows\Temporary Internet Files\Content.IE5\EI4TZIYZ\MC9002793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2906"/>
            <a:ext cx="1584176" cy="1602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850"/>
          <a:stretch/>
        </p:blipFill>
        <p:spPr>
          <a:xfrm>
            <a:off x="3779912" y="116632"/>
            <a:ext cx="1656184" cy="1770789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159496" y="2060848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l-GR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07504" y="393305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l-GR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7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880" y="1639341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l-GR" b="1" dirty="0" smtClean="0"/>
              <a:t>Ο εργοδοτούμενος επιδεικνύει τέτοια διαγωγή ώστε να καθιστά τον εαυτό του υποκείμενο σε απόλυση χωρίς προειδοποίηση</a:t>
            </a:r>
          </a:p>
          <a:p>
            <a:pPr>
              <a:buFont typeface="Wingdings" pitchFamily="2" charset="2"/>
              <a:buChar char="Ø"/>
            </a:pPr>
            <a:endParaRPr lang="el-GR" b="1" dirty="0" smtClean="0"/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Ο εργοδότης πρέπει να απολύσει εντός λογικού χρονικού διαστήματος από του γεγονότος που του έδωσε το δικαίωμα απόλυσης</a:t>
            </a:r>
          </a:p>
          <a:p>
            <a:pPr lvl="1">
              <a:buFont typeface="Wingdings" pitchFamily="2" charset="2"/>
              <a:buChar char="Ø"/>
            </a:pPr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Τα περιστατικά κάθε συγκεκριμένης υπόθεσης σε συνάρτηση με τη φύση της επιχείρησης και τη θέση του εργοδοτουμένου</a:t>
            </a:r>
          </a:p>
          <a:p>
            <a:pPr lvl="1">
              <a:buFont typeface="Wingdings" pitchFamily="2" charset="2"/>
              <a:buChar char="Ø"/>
            </a:pPr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KEM TAXI vs. </a:t>
            </a:r>
            <a:r>
              <a:rPr lang="el-GR" dirty="0" err="1" smtClean="0"/>
              <a:t>Αναστάσης</a:t>
            </a:r>
            <a:r>
              <a:rPr lang="el-GR" dirty="0" smtClean="0"/>
              <a:t> Τρύφωνος: «γ… το Θεό σας, γ… την Παναγία σας. Τα αυτοκίνητα ας μείνουν μαύρα και σκοτεινά που την </a:t>
            </a:r>
            <a:r>
              <a:rPr lang="el-GR" dirty="0" err="1" smtClean="0"/>
              <a:t>κκελλέ</a:t>
            </a:r>
            <a:r>
              <a:rPr lang="el-GR" dirty="0" smtClean="0"/>
              <a:t> τους γι’αυτοκίνητα…»</a:t>
            </a:r>
          </a:p>
          <a:p>
            <a:pPr lvl="1"/>
            <a:endParaRPr lang="el-GR" sz="800" dirty="0" smtClean="0"/>
          </a:p>
          <a:p>
            <a:pPr marL="393192" lvl="1" indent="0">
              <a:buNone/>
            </a:pPr>
            <a:r>
              <a:rPr lang="el-GR" sz="1800" dirty="0" smtClean="0"/>
              <a:t>(Ενώπιον πελατών-περιφρόνηση που υπονομεύει την επιχείρηση και τη φήμη της ως δημόσιας μεταφορικής </a:t>
            </a:r>
            <a:r>
              <a:rPr lang="el-GR" sz="1800" dirty="0" err="1" smtClean="0"/>
              <a:t>εταρείας</a:t>
            </a:r>
            <a:r>
              <a:rPr lang="el-GR" sz="1800" dirty="0" smtClean="0"/>
              <a:t>)</a:t>
            </a:r>
            <a:endParaRPr lang="en-GB" sz="1800" dirty="0"/>
          </a:p>
        </p:txBody>
      </p:sp>
      <p:pic>
        <p:nvPicPr>
          <p:cNvPr id="6147" name="Picture 3" descr="C:\Users\User\AppData\Local\Microsoft\Windows\Temporary Internet Files\Content.IE5\9RBIBZN9\MC9001402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3243"/>
            <a:ext cx="1296144" cy="120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AppData\Local\Microsoft\Windows\Temporary Internet Files\Content.IE5\RWZPFO58\MC9003045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4986"/>
            <a:ext cx="1368152" cy="1209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107504" y="1556792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l-GR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3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1" y="476672"/>
            <a:ext cx="8437023" cy="5688632"/>
          </a:xfrm>
        </p:spPr>
        <p:txBody>
          <a:bodyPr>
            <a:normAutofit fontScale="92500" lnSpcReduction="10000"/>
          </a:bodyPr>
          <a:lstStyle/>
          <a:p>
            <a:r>
              <a:rPr lang="el-GR" sz="2500" dirty="0" smtClean="0"/>
              <a:t>Για να αποφασιστεί κατά πόσο κακή γλώσσα, αναίδεια ή απειθαρχία στην απασχόληση αποτελούν παράπτωμα, πρέπει να λαμβάνονται υπόψη όχι μόνο τα λόγια αλλά και ο τρόπος ή το περιβάλλον που ελέχθησαν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sz="2500" dirty="0" smtClean="0"/>
              <a:t>Η απόλυση να είναι η εύλογη κατάληξη του μέσου συνετού εργοδότη</a:t>
            </a:r>
          </a:p>
          <a:p>
            <a:endParaRPr lang="el-GR" sz="1100" dirty="0" smtClean="0"/>
          </a:p>
          <a:p>
            <a:pPr marL="109728" indent="0">
              <a:buNone/>
            </a:pPr>
            <a:r>
              <a:rPr lang="el-GR" sz="1800" dirty="0" smtClean="0"/>
              <a:t>Π.χ.: εσκεμμένη ανυπακοή σε νόμιμη και λογική οδηγία του εργοδότη, οικειοποίηση, αγαθών/υλικών του εργοδότη, επαναλαμβανόμενη παράβαση κανόνων εργασίας με συνέπεια την πρόκληση ζημιών, απρεπής διαγωγή/εξύβριση, ανάρμοστη συμπεριφορά, χειροδικία σε προϊστάμενο/εργοδότη, διαπληκτισμός εργοδοτουμένων μεταξύ τους, «κλοπή» πελάτη του εργοδότη, ανταγωνιστική εργασία, κλοπή από συνάδελφο</a:t>
            </a:r>
          </a:p>
        </p:txBody>
      </p:sp>
      <p:pic>
        <p:nvPicPr>
          <p:cNvPr id="7170" name="Picture 2" descr="C:\Users\User\AppData\Local\Microsoft\Windows\Temporary Internet Files\Content.IE5\L4HGTY81\MC9000345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31" y="5572911"/>
            <a:ext cx="1277726" cy="1132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AppData\Local\Microsoft\Windows\Temporary Internet Files\Content.IE5\EI4TZIYZ\MC9000906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656184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53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404664"/>
            <a:ext cx="8280920" cy="5472608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l-GR" b="1" dirty="0" smtClean="0"/>
              <a:t>Χωρίς επηρεασμό της γενικότητας του αμέσως προηγούμενου λόγου, μεταξύ άλλων τα ακόλουθα μπορεί να αποτελούν λόγο απόλυσης χωρίς προειδοποίηση, ανάλογα με τα περιστατικά της κάθε υπόθεσης:</a:t>
            </a:r>
          </a:p>
          <a:p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sz="2400" dirty="0" smtClean="0"/>
              <a:t>Διαγωγή του εργοδοτουμένου που καθιστά σαφές ότι η σχέση εργοδότη και εργοδοτουμένου δεν δύναται ευλόγως να αναμένεται όπως συνεχιστεί</a:t>
            </a:r>
          </a:p>
          <a:p>
            <a:pPr lvl="1">
              <a:buFont typeface="Wingdings" pitchFamily="2" charset="2"/>
              <a:buChar char="§"/>
            </a:pPr>
            <a:endParaRPr lang="el-GR" sz="2400" dirty="0" smtClean="0"/>
          </a:p>
          <a:p>
            <a:pPr lvl="1">
              <a:buFont typeface="Wingdings" pitchFamily="2" charset="2"/>
              <a:buChar char="§"/>
            </a:pPr>
            <a:r>
              <a:rPr lang="el-GR" sz="2400" dirty="0" smtClean="0"/>
              <a:t>Διάπραξη σοβαρού παραπτώματος από τον εργοδοτούμενο κατά την εκτέλεση των καθηκόντων του</a:t>
            </a:r>
          </a:p>
          <a:p>
            <a:pPr lvl="1">
              <a:buFont typeface="Wingdings" pitchFamily="2" charset="2"/>
              <a:buChar char="§"/>
            </a:pPr>
            <a:endParaRPr lang="el-GR" sz="2400" dirty="0" smtClean="0"/>
          </a:p>
          <a:p>
            <a:pPr lvl="1">
              <a:buFont typeface="Wingdings" pitchFamily="2" charset="2"/>
              <a:buChar char="§"/>
            </a:pPr>
            <a:r>
              <a:rPr lang="el-GR" sz="2400" dirty="0" smtClean="0"/>
              <a:t>Διάπραξη ποινικού αδικήματος από τον εργοδοτούμενο κατά την εκτέλεση του καθήκοντος του χωρίς τη ρητή ή σιωπηρή συγκατάθεση του εργοδότη του</a:t>
            </a:r>
          </a:p>
          <a:p>
            <a:pPr lvl="1">
              <a:buFont typeface="Wingdings" pitchFamily="2" charset="2"/>
              <a:buChar char="§"/>
            </a:pPr>
            <a:endParaRPr lang="el-GR" sz="2400" dirty="0" smtClean="0"/>
          </a:p>
          <a:p>
            <a:pPr lvl="1">
              <a:buFont typeface="Wingdings" pitchFamily="2" charset="2"/>
              <a:buChar char="§"/>
            </a:pPr>
            <a:r>
              <a:rPr lang="el-GR" sz="2400" dirty="0" smtClean="0"/>
              <a:t>Απρεπής διαγωγή του εργοδοτουμένου κατά το χρόνο της εκτέλεσης των καθηκόντων του</a:t>
            </a:r>
          </a:p>
          <a:p>
            <a:pPr lvl="1">
              <a:buFont typeface="Wingdings" pitchFamily="2" charset="2"/>
              <a:buChar char="§"/>
            </a:pPr>
            <a:endParaRPr lang="el-GR" sz="2400" dirty="0" smtClean="0"/>
          </a:p>
          <a:p>
            <a:pPr lvl="1">
              <a:buFont typeface="Wingdings" pitchFamily="2" charset="2"/>
              <a:buChar char="§"/>
            </a:pPr>
            <a:r>
              <a:rPr lang="el-GR" sz="2400" dirty="0" smtClean="0"/>
              <a:t>Σοβαρή ή επαναλαμβανόμενη παράβαση ή παραγνώριση κανόνων της εργασίας ή άλλων κανόνων σε σχέση με την απασχόληση</a:t>
            </a:r>
            <a:endParaRPr lang="en-GB" sz="2400" dirty="0"/>
          </a:p>
        </p:txBody>
      </p:sp>
      <p:pic>
        <p:nvPicPr>
          <p:cNvPr id="8194" name="Picture 2" descr="C:\Users\User\AppData\Local\Microsoft\Windows\Temporary Internet Files\Content.IE5\L4HGTY81\MC9002936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68635"/>
            <a:ext cx="1915046" cy="120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07504" y="33265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l-GR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8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484</TotalTime>
  <Words>2789</Words>
  <Application>Microsoft Office PowerPoint</Application>
  <PresentationFormat>On-screen Show (4:3)</PresentationFormat>
  <Paragraphs>493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ΝΟΜΟΣ ΠΕΡΙ ΤΕΡΜΑΤΙΣΜΟΥ ΤΗΣ ΑΠΑΣΧΟΛΗΣΗΣ</vt:lpstr>
      <vt:lpstr>ΝΟΜΟΣ ΠΕΡΙ ΤΕΡΜΑΤΙΣΜΟΥ ΤΗΣ ΑΠΑΣΧΟΛΗΣΗΣ</vt:lpstr>
      <vt:lpstr>ΛΟΓΟΙ ΝΟΜΙΜΗΣ ΑΠΟΛΥΣΗΣ</vt:lpstr>
      <vt:lpstr>Slide 4</vt:lpstr>
      <vt:lpstr>Λήξη σύμβασης τακτής περιόδου</vt:lpstr>
      <vt:lpstr>Slide 6</vt:lpstr>
      <vt:lpstr>Slide 7</vt:lpstr>
      <vt:lpstr>Slide 8</vt:lpstr>
      <vt:lpstr>Slide 9</vt:lpstr>
      <vt:lpstr>ΟΠΟΙΑΔΗΠΟΤΕ ΑΠΟΛΥΣΗ ΔΕΝ ΕΜΠΙΠΤΕΙ ΣΕ ΕΝΑΝ ΑΠΟ ΤΟΥΣ ΠΙΟ ΠΑΝΩ ΛΟΓΟΥΣ, ΕΙΝΑΙ ΠΑΡΑΝΟΜΗ</vt:lpstr>
      <vt:lpstr>ΛΟΓΟΙ ΑΠΟΛΥΣΗΣ ΠΟΥ ΟΥΔΕΠΟΤΕ ΣΥΝΙΣΤΟΥΝ ΝΟΜΙΜΟΥΣ ΛΟΓΟΥΣ ΑΠΟΛΥΣΗΣ</vt:lpstr>
      <vt:lpstr>Slide 12</vt:lpstr>
      <vt:lpstr>ΕΞΑΝΑΓΚΑΣΜΟΣ ΣΕ ΠΑΡΑΙΤΗΣΗ</vt:lpstr>
      <vt:lpstr>Slide 14</vt:lpstr>
      <vt:lpstr>Slide 15</vt:lpstr>
      <vt:lpstr> ΟΙΚΕΙΟΘΕΛΗΣ ΑΠΟΧΩΡΗΣΗ </vt:lpstr>
      <vt:lpstr>Slide 17</vt:lpstr>
      <vt:lpstr>ΠΛΕΟΝΑΣΜΟΣ</vt:lpstr>
      <vt:lpstr>ΠΛΕΟΝΑΣΜΟΣ</vt:lpstr>
      <vt:lpstr>ΠΛΕΟΝΑΣΜΟΣ</vt:lpstr>
      <vt:lpstr>ΠΛΕΟΝΑΣΜΟΣ</vt:lpstr>
      <vt:lpstr>ΠΛΕΟΝΑΣΜΟΣ</vt:lpstr>
      <vt:lpstr>ΑΝΑΔΙΟΡΓΑΝΩΣΗ</vt:lpstr>
      <vt:lpstr>ΠΡΟΫΠΟΘΕΣΕΙΣ ΠΛΗΡΩΜΗΣ ΑΠΟ ΤΟ Τ.Π.Π.</vt:lpstr>
      <vt:lpstr>ΜΕΙΩΣΗ ΤΟΥ ΠΟΣΟΥ ΠΛΗΡΩΜΗΣ ΑΠΟ Τ.Π.Π.</vt:lpstr>
      <vt:lpstr>ΑΚΥΡΩΣΗ ΤΟΥ ΔΙΚΑΙΩΜΑΤΟΣ ΠΛΗΡΩΜΗΣ ΑΠΟ Τ.Π.Π.</vt:lpstr>
      <vt:lpstr>ΑΚΥΡΩΣΗ ΤΟΥ ΔΙΚΑΙΩΜΑΤΟΣ ΠΛΗΡΩΜΗΣ ΑΠΟ Τ.Π.Π.</vt:lpstr>
      <vt:lpstr>…Περιπτώσεις που διατάχθηκε πληρωμή </vt:lpstr>
      <vt:lpstr>ΑΚΥΡΩΣΗ ΤΟΥ ΔΙΚΑΙΩΜΑΤΟΣ ΠΛΗΡΩΜΗΣ ΑΠΟ Τ.Π.Π.</vt:lpstr>
      <vt:lpstr>Slide 30</vt:lpstr>
      <vt:lpstr>Slide 31</vt:lpstr>
      <vt:lpstr>ΤΟ ΥΨΟΣ ΤΗΣ ΠΛΗΡΩΜΗΣ ΣΕ ΠΕΡΙΠΤΩΣΗ ΠΛΕΟΝΑΣΜΟΥ </vt:lpstr>
      <vt:lpstr>ΠΡΟΤΕΡΑΙΟΤΗΤΑ ΠΡΟΣΛΗΨΗΣ ΑΠΟΛΥΘΕΝΤΩΝ ΛΟΓΩ ΠΛΕΟΝΑΣΜΟΥ</vt:lpstr>
      <vt:lpstr>ΠΡΟΕΙΔΟΠΟΙΗΣΗ</vt:lpstr>
      <vt:lpstr>ΠΡΟΕΙΔΟΠΟΙΗΣΗ</vt:lpstr>
      <vt:lpstr>ΠΡΟΕΙΔΟΠΟΙΗΣΗ</vt:lpstr>
      <vt:lpstr>ΔΙΚΑΙΩΜΑ ΣΕ ΑΠΟΖΗΜΙΩΣΗ</vt:lpstr>
      <vt:lpstr>ΔΙΚΑΙΩΜΑ ΣΕ ΕΠΑΝΑΠΡΟΣΛΗΨΗ</vt:lpstr>
      <vt:lpstr>ΥΠΟΛΟΓΙΣΜΟΣ ΤΗΣ ΑΠΑΣΧΟΛΗΣΗΣ</vt:lpstr>
      <vt:lpstr>ΤΟ ΣΥΝΕΧΕΣ ΤΗΣ ΑΠΑΣΧΟΛΗΣΗΣ</vt:lpstr>
      <vt:lpstr>…ΤΟ ΣΥΝΕΧΕΣ ΤΗΣ ΑΠΑΣΧΟΛΗΣΗΣ</vt:lpstr>
      <vt:lpstr>ΕΥΧΑΡΙΣΤΩ!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akoullourou</cp:lastModifiedBy>
  <cp:revision>98</cp:revision>
  <dcterms:created xsi:type="dcterms:W3CDTF">2011-11-11T06:42:42Z</dcterms:created>
  <dcterms:modified xsi:type="dcterms:W3CDTF">2015-10-12T06:36:37Z</dcterms:modified>
</cp:coreProperties>
</file>